
<file path=[Content_Types].xml><?xml version="1.0" encoding="utf-8"?>
<Types xmlns="http://schemas.openxmlformats.org/package/2006/content-types">
  <Override PartName="/ppt/slides/slide47.xml" ContentType="application/vnd.openxmlformats-officedocument.presentationml.slide+xml"/>
  <Override PartName="/ppt/slides/slide58.xml" ContentType="application/vnd.openxmlformats-officedocument.presentationml.slide+xml"/>
  <Override PartName="/ppt/slides/slide94.xml" ContentType="application/vnd.openxmlformats-officedocument.presentationml.slide+xml"/>
  <Override PartName="/ppt/slides/slide142.xml" ContentType="application/vnd.openxmlformats-officedocument.presentationml.slide+xml"/>
  <Override PartName="/ppt/slides/slide229.xml" ContentType="application/vnd.openxmlformats-officedocument.presentationml.slide+xml"/>
  <Override PartName="/ppt/notesSlides/notesSlide2.xml" ContentType="application/vnd.openxmlformats-officedocument.presentationml.notesSlide+xml"/>
  <Override PartName="/ppt/slides/slide36.xml" ContentType="application/vnd.openxmlformats-officedocument.presentationml.slide+xml"/>
  <Override PartName="/ppt/slides/slide83.xml" ContentType="application/vnd.openxmlformats-officedocument.presentationml.slide+xml"/>
  <Override PartName="/ppt/slides/slide120.xml" ContentType="application/vnd.openxmlformats-officedocument.presentationml.slide+xml"/>
  <Override PartName="/ppt/slides/slide131.xml" ContentType="application/vnd.openxmlformats-officedocument.presentationml.slide+xml"/>
  <Override PartName="/ppt/slides/slide218.xml" ContentType="application/vnd.openxmlformats-officedocument.presentationml.slide+xml"/>
  <Override PartName="/ppt/slides/slide25.xml" ContentType="application/vnd.openxmlformats-officedocument.presentationml.slide+xml"/>
  <Override PartName="/ppt/slides/slide72.xml" ContentType="application/vnd.openxmlformats-officedocument.presentationml.slide+xml"/>
  <Override PartName="/ppt/slides/slide207.xml" ContentType="application/vnd.openxmlformats-officedocument.presentationml.slid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slides/slide232.xml" ContentType="application/vnd.openxmlformats-officedocument.presentationml.slide+xml"/>
  <Override PartName="/ppt/notesMasters/notesMaster1.xml" ContentType="application/vnd.openxmlformats-officedocument.presentationml.notesMaster+xml"/>
  <Override PartName="/ppt/slides/slide169.xml" ContentType="application/vnd.openxmlformats-officedocument.presentationml.slide+xml"/>
  <Override PartName="/ppt/slides/slide221.xml" ContentType="application/vnd.openxmlformats-officedocument.presentationml.slide+xml"/>
  <Override PartName="/ppt/tableStyles.xml" ContentType="application/vnd.openxmlformats-officedocument.presentationml.tableStyles+xml"/>
  <Override PartName="/ppt/slides/slide147.xml" ContentType="application/vnd.openxmlformats-officedocument.presentationml.slide+xml"/>
  <Override PartName="/ppt/slides/slide158.xml" ContentType="application/vnd.openxmlformats-officedocument.presentationml.slide+xml"/>
  <Override PartName="/ppt/slides/slide194.xml" ContentType="application/vnd.openxmlformats-officedocument.presentationml.slide+xml"/>
  <Override PartName="/ppt/slides/slide210.xml" ContentType="application/vnd.openxmlformats-officedocument.presentationml.slide+xml"/>
  <Override PartName="/ppt/slides/slide99.xml" ContentType="application/vnd.openxmlformats-officedocument.presentationml.slide+xml"/>
  <Override PartName="/ppt/slides/slide136.xml" ContentType="application/vnd.openxmlformats-officedocument.presentationml.slide+xml"/>
  <Override PartName="/ppt/slides/slide183.xml" ContentType="application/vnd.openxmlformats-officedocument.presentationml.slide+xml"/>
  <Override PartName="/ppt/notesSlides/notesSlide7.xml" ContentType="application/vnd.openxmlformats-officedocument.presentationml.notesSlide+xml"/>
  <Override PartName="/ppt/slides/slide77.xml" ContentType="application/vnd.openxmlformats-officedocument.presentationml.slide+xml"/>
  <Override PartName="/ppt/slides/slide88.xml" ContentType="application/vnd.openxmlformats-officedocument.presentationml.slide+xml"/>
  <Override PartName="/ppt/slides/slide125.xml" ContentType="application/vnd.openxmlformats-officedocument.presentationml.slide+xml"/>
  <Override PartName="/ppt/slides/slide172.xml" ContentType="application/vnd.openxmlformats-officedocument.presentationml.slide+xml"/>
  <Override PartName="/ppt/slides/slide5.xml" ContentType="application/vnd.openxmlformats-officedocument.presentationml.slide+xml"/>
  <Override PartName="/ppt/slides/slide19.xml" ContentType="application/vnd.openxmlformats-officedocument.presentationml.slide+xml"/>
  <Override PartName="/ppt/slides/slide66.xml" ContentType="application/vnd.openxmlformats-officedocument.presentationml.slide+xml"/>
  <Override PartName="/ppt/slides/slide103.xml" ContentType="application/vnd.openxmlformats-officedocument.presentationml.slide+xml"/>
  <Override PartName="/ppt/slides/slide114.xml" ContentType="application/vnd.openxmlformats-officedocument.presentationml.slide+xml"/>
  <Override PartName="/ppt/slides/slide150.xml" ContentType="application/vnd.openxmlformats-officedocument.presentationml.slide+xml"/>
  <Override PartName="/ppt/slides/slide161.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55.xml" ContentType="application/vnd.openxmlformats-officedocument.presentationml.slide+xml"/>
  <Override PartName="/ppt/slides/slide237.xml" ContentType="application/vnd.openxmlformats-officedocument.presentationml.slide+xml"/>
  <Override PartName="/ppt/theme/theme2.xml" ContentType="application/vnd.openxmlformats-officedocument.theme+xml"/>
  <Override PartName="/ppt/slides/slide33.xml" ContentType="application/vnd.openxmlformats-officedocument.presentationml.slide+xml"/>
  <Override PartName="/ppt/slides/slide44.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Override PartName="/ppt/slides/slide215.xml" ContentType="application/vnd.openxmlformats-officedocument.presentationml.slide+xml"/>
  <Override PartName="/ppt/slides/slide226.xml" ContentType="application/vnd.openxmlformats-officedocument.presentationml.slide+xml"/>
  <Override PartName="/ppt/presentation.xml" ContentType="application/vnd.openxmlformats-officedocument.presentationml.presentation.main+xml"/>
  <Override PartName="/ppt/slides/slide22.xml" ContentType="application/vnd.openxmlformats-officedocument.presentationml.slide+xml"/>
  <Override PartName="/ppt/slides/slide199.xml" ContentType="application/vnd.openxmlformats-officedocument.presentationml.slide+xml"/>
  <Override PartName="/ppt/slides/slide204.xml" ContentType="application/vnd.openxmlformats-officedocument.presentationml.slide+xml"/>
  <Override PartName="/docProps/app.xml" ContentType="application/vnd.openxmlformats-officedocument.extended-properties+xml"/>
  <Override PartName="/ppt/slides/slide11.xml" ContentType="application/vnd.openxmlformats-officedocument.presentationml.slide+xml"/>
  <Override PartName="/ppt/slides/slide188.xml" ContentType="application/vnd.openxmlformats-officedocument.presentationml.slide+xml"/>
  <Override PartName="/ppt/slides/slide240.xml" ContentType="application/vnd.openxmlformats-officedocument.presentationml.slide+xml"/>
  <Override PartName="/ppt/notesSlides/notesSlide13.xml" ContentType="application/vnd.openxmlformats-officedocument.presentationml.notesSlide+xml"/>
  <Override PartName="/ppt/slides/slide119.xml" ContentType="application/vnd.openxmlformats-officedocument.presentationml.slide+xml"/>
  <Override PartName="/ppt/slides/slide166.xml" ContentType="application/vnd.openxmlformats-officedocument.presentationml.slide+xml"/>
  <Override PartName="/ppt/slides/slide177.xml" ContentType="application/vnd.openxmlformats-officedocument.presentationml.slide+xml"/>
  <Override PartName="/ppt/slideLayouts/slideLayout10.xml" ContentType="application/vnd.openxmlformats-officedocument.presentationml.slideLayout+xml"/>
  <Override PartName="/ppt/slides/slide108.xml" ContentType="application/vnd.openxmlformats-officedocument.presentationml.slide+xml"/>
  <Override PartName="/ppt/slides/slide155.xml" ContentType="application/vnd.openxmlformats-officedocument.presentationml.slide+xml"/>
  <Override PartName="/ppt/slides/slide49.xml" ContentType="application/vnd.openxmlformats-officedocument.presentationml.slide+xml"/>
  <Override PartName="/ppt/slides/slide78.xml" ContentType="application/vnd.openxmlformats-officedocument.presentationml.slide+xml"/>
  <Override PartName="/ppt/slides/slide96.xml" ContentType="application/vnd.openxmlformats-officedocument.presentationml.slide+xml"/>
  <Override PartName="/ppt/slides/slide115.xml" ContentType="application/vnd.openxmlformats-officedocument.presentationml.slide+xml"/>
  <Override PartName="/ppt/slides/slide144.xml" ContentType="application/vnd.openxmlformats-officedocument.presentationml.slide+xml"/>
  <Override PartName="/ppt/slides/slide162.xml" ContentType="application/vnd.openxmlformats-officedocument.presentationml.slide+xml"/>
  <Override PartName="/ppt/slides/slide191.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s/slide104.xml" ContentType="application/vnd.openxmlformats-officedocument.presentationml.slide+xml"/>
  <Override PartName="/ppt/slides/slide122.xml" ContentType="application/vnd.openxmlformats-officedocument.presentationml.slide+xml"/>
  <Override PartName="/ppt/slides/slide133.xml" ContentType="application/vnd.openxmlformats-officedocument.presentationml.slide+xml"/>
  <Override PartName="/ppt/slides/slide151.xml" ContentType="application/vnd.openxmlformats-officedocument.presentationml.slide+xml"/>
  <Override PartName="/ppt/slides/slide180.xml" ContentType="application/vnd.openxmlformats-officedocument.presentationml.slide+xml"/>
  <Override PartName="/ppt/slides/slide238.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s/slide92.xml" ContentType="application/vnd.openxmlformats-officedocument.presentationml.slide+xml"/>
  <Override PartName="/ppt/slides/slide111.xml" ContentType="application/vnd.openxmlformats-officedocument.presentationml.slide+xml"/>
  <Override PartName="/ppt/slides/slide140.xml" ContentType="application/vnd.openxmlformats-officedocument.presentationml.slide+xml"/>
  <Override PartName="/ppt/slides/slide209.xml" ContentType="application/vnd.openxmlformats-officedocument.presentationml.slide+xml"/>
  <Override PartName="/ppt/slides/slide227.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slides/slide100.xml" ContentType="application/vnd.openxmlformats-officedocument.presentationml.slide+xml"/>
  <Override PartName="/ppt/slides/slide216.xml" ContentType="application/vnd.openxmlformats-officedocument.presentationml.slide+xml"/>
  <Override PartName="/ppt/slides/slide234.xml" ContentType="application/vnd.openxmlformats-officedocument.presentationml.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slides/slide189.xml" ContentType="application/vnd.openxmlformats-officedocument.presentationml.slide+xml"/>
  <Override PartName="/ppt/slides/slide205.xml" ContentType="application/vnd.openxmlformats-officedocument.presentationml.slide+xml"/>
  <Override PartName="/ppt/slides/slide223.xml" ContentType="application/vnd.openxmlformats-officedocument.presentationml.slide+xml"/>
  <Override PartName="/ppt/slides/slide241.xml" ContentType="application/vnd.openxmlformats-officedocument.presentationml.slide+xml"/>
  <Override PartName="/ppt/slides/slide12.xml" ContentType="application/vnd.openxmlformats-officedocument.presentationml.slide+xml"/>
  <Override PartName="/ppt/slides/slide30.xml" ContentType="application/vnd.openxmlformats-officedocument.presentationml.slide+xml"/>
  <Override PartName="/ppt/slides/slide149.xml" ContentType="application/vnd.openxmlformats-officedocument.presentationml.slide+xml"/>
  <Override PartName="/ppt/slides/slide178.xml" ContentType="application/vnd.openxmlformats-officedocument.presentationml.slide+xml"/>
  <Override PartName="/ppt/slides/slide196.xml" ContentType="application/vnd.openxmlformats-officedocument.presentationml.slide+xml"/>
  <Override PartName="/ppt/slides/slide212.xml" ContentType="application/vnd.openxmlformats-officedocument.presentationml.slide+xml"/>
  <Override PartName="/ppt/slides/slide2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slides/slide138.xml" ContentType="application/vnd.openxmlformats-officedocument.presentationml.slide+xml"/>
  <Override PartName="/ppt/slides/slide167.xml" ContentType="application/vnd.openxmlformats-officedocument.presentationml.slide+xml"/>
  <Override PartName="/ppt/slides/slide185.xml" ContentType="application/vnd.openxmlformats-officedocument.presentationml.slide+xml"/>
  <Override PartName="/ppt/slides/slide201.xml" ContentType="application/vnd.openxmlformats-officedocument.presentationml.slide+xml"/>
  <Override PartName="/ppt/notesSlides/notesSlide9.xml" ContentType="application/vnd.openxmlformats-officedocument.presentationml.notesSlide+xml"/>
  <Override PartName="/ppt/slides/slide79.xml" ContentType="application/vnd.openxmlformats-officedocument.presentationml.slide+xml"/>
  <Override PartName="/ppt/slides/slide109.xml" ContentType="application/vnd.openxmlformats-officedocument.presentationml.slide+xml"/>
  <Override PartName="/ppt/slides/slide127.xml" ContentType="application/vnd.openxmlformats-officedocument.presentationml.slide+xml"/>
  <Override PartName="/ppt/slides/slide145.xml" ContentType="application/vnd.openxmlformats-officedocument.presentationml.slide+xml"/>
  <Override PartName="/ppt/slides/slide156.xml" ContentType="application/vnd.openxmlformats-officedocument.presentationml.slide+xml"/>
  <Override PartName="/ppt/slides/slide174.xml" ContentType="application/vnd.openxmlformats-officedocument.presentationml.slide+xml"/>
  <Override PartName="/ppt/slides/slide192.xml" ContentType="application/vnd.openxmlformats-officedocument.presentationml.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68.xml" ContentType="application/vnd.openxmlformats-officedocument.presentationml.slide+xml"/>
  <Override PartName="/ppt/slides/slide97.xml" ContentType="application/vnd.openxmlformats-officedocument.presentationml.slide+xml"/>
  <Override PartName="/ppt/slides/slide116.xml" ContentType="application/vnd.openxmlformats-officedocument.presentationml.slide+xml"/>
  <Override PartName="/ppt/slides/slide134.xml" ContentType="application/vnd.openxmlformats-officedocument.presentationml.slide+xml"/>
  <Override PartName="/ppt/slides/slide163.xml" ContentType="application/vnd.openxmlformats-officedocument.presentationml.slide+xml"/>
  <Override PartName="/ppt/slides/slide181.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05.xml" ContentType="application/vnd.openxmlformats-officedocument.presentationml.slide+xml"/>
  <Override PartName="/ppt/slides/slide123.xml" ContentType="application/vnd.openxmlformats-officedocument.presentationml.slide+xml"/>
  <Override PartName="/ppt/slides/slide141.xml" ContentType="application/vnd.openxmlformats-officedocument.presentationml.slide+xml"/>
  <Override PartName="/ppt/slides/slide152.xml" ContentType="application/vnd.openxmlformats-officedocument.presentationml.slide+xml"/>
  <Override PartName="/ppt/slides/slide170.xml" ContentType="application/vnd.openxmlformats-officedocument.presentationml.slide+xml"/>
  <Override PartName="/ppt/slides/slide239.xml" ContentType="application/vnd.openxmlformats-officedocument.presentationml.slide+xml"/>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s/slide93.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s/slide130.xml" ContentType="application/vnd.openxmlformats-officedocument.presentationml.slide+xml"/>
  <Override PartName="/ppt/slides/slide217.xml" ContentType="application/vnd.openxmlformats-officedocument.presentationml.slide+xml"/>
  <Override PartName="/ppt/slides/slide228.xml" ContentType="application/vnd.openxmlformats-officedocument.presentationml.slide+xml"/>
  <Override PartName="/ppt/slideLayouts/slideLayout5.xml" ContentType="application/vnd.openxmlformats-officedocument.presentationml.slideLayout+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Override PartName="/ppt/slides/slide206.xml" ContentType="application/vnd.openxmlformats-officedocument.presentationml.slide+xml"/>
  <Override PartName="/ppt/slides/slide235.xml" ContentType="application/vnd.openxmlformats-officedocument.presentationml.slide+xml"/>
  <Default Extension="jpeg" ContentType="image/jpeg"/>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s/slide213.xml" ContentType="application/vnd.openxmlformats-officedocument.presentationml.slide+xml"/>
  <Override PartName="/ppt/slides/slide224.xml" ContentType="application/vnd.openxmlformats-officedocument.presentationml.slide+xml"/>
  <Override PartName="/ppt/slideLayouts/slideLayout1.xml" ContentType="application/vnd.openxmlformats-officedocument.presentationml.slideLayout+xml"/>
  <Override PartName="/ppt/slides/slide20.xml" ContentType="application/vnd.openxmlformats-officedocument.presentationml.slide+xml"/>
  <Override PartName="/ppt/slides/slide168.xml" ContentType="application/vnd.openxmlformats-officedocument.presentationml.slide+xml"/>
  <Override PartName="/ppt/slides/slide179.xml" ContentType="application/vnd.openxmlformats-officedocument.presentationml.slide+xml"/>
  <Override PartName="/ppt/slides/slide197.xml" ContentType="application/vnd.openxmlformats-officedocument.presentationml.slide+xml"/>
  <Override PartName="/ppt/slides/slide202.xml" ContentType="application/vnd.openxmlformats-officedocument.presentationml.slide+xml"/>
  <Override PartName="/ppt/slides/slide231.xml" ContentType="application/vnd.openxmlformats-officedocument.presentationml.slide+xml"/>
  <Override PartName="/ppt/slides/slide139.xml" ContentType="application/vnd.openxmlformats-officedocument.presentationml.slide+xml"/>
  <Override PartName="/ppt/slides/slide157.xml" ContentType="application/vnd.openxmlformats-officedocument.presentationml.slide+xml"/>
  <Override PartName="/ppt/slides/slide186.xml" ContentType="application/vnd.openxmlformats-officedocument.presentationml.slide+xml"/>
  <Override PartName="/ppt/slides/slide220.xml" ContentType="application/vnd.openxmlformats-officedocument.presentationml.slide+xml"/>
  <Override PartName="/ppt/notesSlides/notesSlide11.xml" ContentType="application/vnd.openxmlformats-officedocument.presentationml.notesSlide+xml"/>
  <Override PartName="/ppt/slides/slide98.xml" ContentType="application/vnd.openxmlformats-officedocument.presentationml.slide+xml"/>
  <Override PartName="/ppt/slides/slide117.xml" ContentType="application/vnd.openxmlformats-officedocument.presentationml.slide+xml"/>
  <Override PartName="/ppt/slides/slide128.xml" ContentType="application/vnd.openxmlformats-officedocument.presentationml.slide+xml"/>
  <Override PartName="/ppt/slides/slide146.xml" ContentType="application/vnd.openxmlformats-officedocument.presentationml.slide+xml"/>
  <Override PartName="/ppt/slides/slide164.xml" ContentType="application/vnd.openxmlformats-officedocument.presentationml.slide+xml"/>
  <Override PartName="/ppt/slides/slide175.xml" ContentType="application/vnd.openxmlformats-officedocument.presentationml.slide+xml"/>
  <Override PartName="/ppt/slides/slide193.xml" ContentType="application/vnd.openxmlformats-officedocument.presentationml.slide+xml"/>
  <Override PartName="/ppt/notesSlides/notesSlide6.xml" ContentType="application/vnd.openxmlformats-officedocument.presentationml.notesSlide+xml"/>
  <Override PartName="/ppt/slides/slide8.xml" ContentType="application/vnd.openxmlformats-officedocument.presentationml.slide+xml"/>
  <Override PartName="/ppt/slides/slide69.xml" ContentType="application/vnd.openxmlformats-officedocument.presentationml.slide+xml"/>
  <Override PartName="/ppt/slides/slide87.xml" ContentType="application/vnd.openxmlformats-officedocument.presentationml.slide+xml"/>
  <Override PartName="/ppt/slides/slide106.xml" ContentType="application/vnd.openxmlformats-officedocument.presentationml.slide+xml"/>
  <Override PartName="/ppt/slides/slide124.xml" ContentType="application/vnd.openxmlformats-officedocument.presentationml.slide+xml"/>
  <Override PartName="/ppt/slides/slide135.xml" ContentType="application/vnd.openxmlformats-officedocument.presentationml.slide+xml"/>
  <Override PartName="/ppt/slides/slide153.xml" ContentType="application/vnd.openxmlformats-officedocument.presentationml.slide+xml"/>
  <Override PartName="/ppt/slides/slide171.xml" ContentType="application/vnd.openxmlformats-officedocument.presentationml.slide+xml"/>
  <Override PartName="/ppt/slides/slide182.xml" ContentType="application/vnd.openxmlformats-officedocument.presentationml.slide+xml"/>
  <Override PartName="/ppt/slides/slide29.xml" ContentType="application/vnd.openxmlformats-officedocument.presentationml.slide+xml"/>
  <Override PartName="/ppt/slides/slide76.xml" ContentType="application/vnd.openxmlformats-officedocument.presentationml.slide+xml"/>
  <Override PartName="/ppt/slides/slide113.xml" ContentType="application/vnd.openxmlformats-officedocument.presentationml.slide+xml"/>
  <Override PartName="/ppt/slides/slide160.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102.xml" ContentType="application/vnd.openxmlformats-officedocument.presentationml.slide+xml"/>
  <Override PartName="/ppt/slides/slide236.xml" ContentType="application/vnd.openxmlformats-officedocument.presentationml.slide+xml"/>
  <Override PartName="/ppt/slideLayouts/slideLayout6.xml" ContentType="application/vnd.openxmlformats-officedocument.presentationml.slideLayout+xml"/>
  <Override PartName="/ppt/slides/slide43.xml" ContentType="application/vnd.openxmlformats-officedocument.presentationml.slide+xml"/>
  <Override PartName="/ppt/slides/slide90.xml" ContentType="application/vnd.openxmlformats-officedocument.presentationml.slide+xml"/>
  <Override PartName="/ppt/slides/slide225.xml" ContentType="application/vnd.openxmlformats-officedocument.presentationml.slide+xml"/>
  <Override PartName="/ppt/theme/theme1.xml" ContentType="application/vnd.openxmlformats-officedocument.theme+xml"/>
  <Override PartName="/ppt/slides/slide32.xml" ContentType="application/vnd.openxmlformats-officedocument.presentationml.slide+xml"/>
  <Override PartName="/ppt/slides/slide214.xml" ContentType="application/vnd.openxmlformats-officedocument.presentationml.slide+xml"/>
  <Override PartName="/ppt/slides/slide10.xml" ContentType="application/vnd.openxmlformats-officedocument.presentationml.slide+xml"/>
  <Override PartName="/ppt/slides/slide21.xml" ContentType="application/vnd.openxmlformats-officedocument.presentationml.slide+xml"/>
  <Override PartName="/ppt/slides/slide187.xml" ContentType="application/vnd.openxmlformats-officedocument.presentationml.slide+xml"/>
  <Override PartName="/ppt/slides/slide198.xml" ContentType="application/vnd.openxmlformats-officedocument.presentationml.slide+xml"/>
  <Override PartName="/ppt/slides/slide203.xml" ContentType="application/vnd.openxmlformats-officedocument.presentationml.slide+xml"/>
  <Override PartName="/ppt/slides/slide129.xml" ContentType="application/vnd.openxmlformats-officedocument.presentationml.slide+xml"/>
  <Override PartName="/ppt/slides/slide176.xml" ContentType="application/vnd.openxmlformats-officedocument.presentationml.slide+xml"/>
  <Override PartName="/ppt/notesSlides/notesSlide12.xml" ContentType="application/vnd.openxmlformats-officedocument.presentationml.notesSlide+xml"/>
  <Override PartName="/ppt/slides/slide118.xml" ContentType="application/vnd.openxmlformats-officedocument.presentationml.slide+xml"/>
  <Override PartName="/ppt/slides/slide165.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107.xml" ContentType="application/vnd.openxmlformats-officedocument.presentationml.slide+xml"/>
  <Override PartName="/ppt/slides/slide143.xml" ContentType="application/vnd.openxmlformats-officedocument.presentationml.slide+xml"/>
  <Override PartName="/ppt/slides/slide154.xml" ContentType="application/vnd.openxmlformats-officedocument.presentationml.slide+xml"/>
  <Override PartName="/ppt/slides/slide190.xml" ContentType="application/vnd.openxmlformats-officedocument.presentationml.slide+xml"/>
  <Override PartName="/ppt/viewProps.xml" ContentType="application/vnd.openxmlformats-officedocument.presentationml.viewProps+xml"/>
  <Override PartName="/ppt/slides/slide48.xml" ContentType="application/vnd.openxmlformats-officedocument.presentationml.slide+xml"/>
  <Override PartName="/ppt/slides/slide95.xml" ContentType="application/vnd.openxmlformats-officedocument.presentationml.slide+xml"/>
  <Override PartName="/ppt/slides/slide132.xml" ContentType="application/vnd.openxmlformats-officedocument.presentationml.slide+xml"/>
  <Override PartName="/ppt/notesSlides/notesSlide3.xml" ContentType="application/vnd.openxmlformats-officedocument.presentationml.notesSlide+xml"/>
  <Override PartName="/ppt/slides/slide26.xml" ContentType="application/vnd.openxmlformats-officedocument.presentationml.slide+xml"/>
  <Override PartName="/ppt/slides/slide37.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121.xml" ContentType="application/vnd.openxmlformats-officedocument.presentationml.slide+xml"/>
  <Override PartName="/ppt/slides/slide208.xml" ContentType="application/vnd.openxmlformats-officedocument.presentationml.slide+xml"/>
  <Override PartName="/ppt/slides/slide219.xml" ContentType="application/vnd.openxmlformats-officedocument.presentationml.slide+xml"/>
  <Override PartName="/ppt/presProps.xml" ContentType="application/vnd.openxmlformats-officedocument.presentationml.presProps+xml"/>
  <Override PartName="/ppt/slides/slide1.xml" ContentType="application/vnd.openxmlformats-officedocument.presentationml.slide+xml"/>
  <Override PartName="/ppt/slides/slide15.xml" ContentType="application/vnd.openxmlformats-officedocument.presentationml.slide+xml"/>
  <Override PartName="/ppt/slides/slide62.xml" ContentType="application/vnd.openxmlformats-officedocument.presentationml.slide+xml"/>
  <Override PartName="/ppt/slides/slide110.xml" ContentType="application/vnd.openxmlformats-officedocument.presentationml.slide+xml"/>
  <Override PartName="/ppt/slideLayouts/slideLayout3.xml" ContentType="application/vnd.openxmlformats-officedocument.presentationml.slideLayout+xml"/>
  <Override PartName="/ppt/slides/slide51.xml" ContentType="application/vnd.openxmlformats-officedocument.presentationml.slide+xml"/>
  <Override PartName="/ppt/slides/slide233.xml" ContentType="application/vnd.openxmlformats-officedocument.presentationml.slide+xml"/>
  <Override PartName="/ppt/slides/slide40.xml" ContentType="application/vnd.openxmlformats-officedocument.presentationml.slide+xml"/>
  <Override PartName="/ppt/slides/slide159.xml" ContentType="application/vnd.openxmlformats-officedocument.presentationml.slide+xml"/>
  <Override PartName="/ppt/slides/slide211.xml" ContentType="application/vnd.openxmlformats-officedocument.presentationml.slide+xml"/>
  <Override PartName="/ppt/slides/slide222.xml" ContentType="application/vnd.openxmlformats-officedocument.presentationml.slide+xml"/>
  <Override PartName="/ppt/slides/slide148.xml" ContentType="application/vnd.openxmlformats-officedocument.presentationml.slide+xml"/>
  <Override PartName="/ppt/slides/slide195.xml" ContentType="application/vnd.openxmlformats-officedocument.presentationml.slide+xml"/>
  <Override PartName="/ppt/slides/slide200.xml" ContentType="application/vnd.openxmlformats-officedocument.presentationml.slide+xml"/>
  <Default Extension="vml" ContentType="application/vnd.openxmlformats-officedocument.vmlDrawing"/>
  <Default Extension="gif" ContentType="image/gif"/>
  <Override PartName="/ppt/notesSlides/notesSlide8.xml" ContentType="application/vnd.openxmlformats-officedocument.presentationml.notesSlide+xml"/>
  <Override PartName="/ppt/slides/slide89.xml" ContentType="application/vnd.openxmlformats-officedocument.presentationml.slide+xml"/>
  <Override PartName="/ppt/slides/slide126.xml" ContentType="application/vnd.openxmlformats-officedocument.presentationml.slide+xml"/>
  <Override PartName="/ppt/slides/slide137.xml" ContentType="application/vnd.openxmlformats-officedocument.presentationml.slide+xml"/>
  <Override PartName="/ppt/slides/slide173.xml" ContentType="application/vnd.openxmlformats-officedocument.presentationml.slide+xml"/>
  <Override PartName="/ppt/slides/slide184.xml" ContentType="application/vnd.openxmlformats-officedocument.presentationml.slid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243"/>
  </p:notesMasterIdLst>
  <p:sldIdLst>
    <p:sldId id="256" r:id="rId2"/>
    <p:sldId id="259" r:id="rId3"/>
    <p:sldId id="260" r:id="rId4"/>
    <p:sldId id="261" r:id="rId5"/>
    <p:sldId id="262" r:id="rId6"/>
    <p:sldId id="263" r:id="rId7"/>
    <p:sldId id="264" r:id="rId8"/>
    <p:sldId id="265" r:id="rId9"/>
    <p:sldId id="266" r:id="rId10"/>
    <p:sldId id="267" r:id="rId11"/>
    <p:sldId id="268" r:id="rId12"/>
    <p:sldId id="269" r:id="rId13"/>
    <p:sldId id="270" r:id="rId14"/>
    <p:sldId id="271" r:id="rId15"/>
    <p:sldId id="272" r:id="rId16"/>
    <p:sldId id="276" r:id="rId17"/>
    <p:sldId id="275" r:id="rId18"/>
    <p:sldId id="310" r:id="rId19"/>
    <p:sldId id="277" r:id="rId20"/>
    <p:sldId id="278" r:id="rId21"/>
    <p:sldId id="280" r:id="rId22"/>
    <p:sldId id="281" r:id="rId23"/>
    <p:sldId id="282" r:id="rId24"/>
    <p:sldId id="283" r:id="rId25"/>
    <p:sldId id="279" r:id="rId26"/>
    <p:sldId id="285" r:id="rId27"/>
    <p:sldId id="287" r:id="rId28"/>
    <p:sldId id="286" r:id="rId29"/>
    <p:sldId id="288" r:id="rId30"/>
    <p:sldId id="289" r:id="rId31"/>
    <p:sldId id="291" r:id="rId32"/>
    <p:sldId id="292" r:id="rId33"/>
    <p:sldId id="293" r:id="rId34"/>
    <p:sldId id="294" r:id="rId35"/>
    <p:sldId id="295" r:id="rId36"/>
    <p:sldId id="297" r:id="rId37"/>
    <p:sldId id="296" r:id="rId38"/>
    <p:sldId id="298" r:id="rId39"/>
    <p:sldId id="299" r:id="rId40"/>
    <p:sldId id="300" r:id="rId41"/>
    <p:sldId id="301" r:id="rId42"/>
    <p:sldId id="304" r:id="rId43"/>
    <p:sldId id="302" r:id="rId44"/>
    <p:sldId id="305" r:id="rId45"/>
    <p:sldId id="303" r:id="rId46"/>
    <p:sldId id="307" r:id="rId47"/>
    <p:sldId id="306" r:id="rId48"/>
    <p:sldId id="308" r:id="rId49"/>
    <p:sldId id="313" r:id="rId50"/>
    <p:sldId id="314" r:id="rId51"/>
    <p:sldId id="317" r:id="rId52"/>
    <p:sldId id="318" r:id="rId53"/>
    <p:sldId id="315" r:id="rId54"/>
    <p:sldId id="316" r:id="rId55"/>
    <p:sldId id="311" r:id="rId56"/>
    <p:sldId id="320" r:id="rId57"/>
    <p:sldId id="321" r:id="rId58"/>
    <p:sldId id="319" r:id="rId59"/>
    <p:sldId id="324" r:id="rId60"/>
    <p:sldId id="325" r:id="rId61"/>
    <p:sldId id="330" r:id="rId62"/>
    <p:sldId id="331" r:id="rId63"/>
    <p:sldId id="332" r:id="rId64"/>
    <p:sldId id="333" r:id="rId65"/>
    <p:sldId id="334" r:id="rId66"/>
    <p:sldId id="335" r:id="rId67"/>
    <p:sldId id="336" r:id="rId68"/>
    <p:sldId id="322" r:id="rId69"/>
    <p:sldId id="339" r:id="rId70"/>
    <p:sldId id="337" r:id="rId71"/>
    <p:sldId id="340" r:id="rId72"/>
    <p:sldId id="323" r:id="rId73"/>
    <p:sldId id="326" r:id="rId74"/>
    <p:sldId id="327" r:id="rId75"/>
    <p:sldId id="328" r:id="rId76"/>
    <p:sldId id="329" r:id="rId77"/>
    <p:sldId id="338" r:id="rId78"/>
    <p:sldId id="341" r:id="rId79"/>
    <p:sldId id="342" r:id="rId80"/>
    <p:sldId id="343" r:id="rId81"/>
    <p:sldId id="514" r:id="rId82"/>
    <p:sldId id="344" r:id="rId83"/>
    <p:sldId id="345" r:id="rId84"/>
    <p:sldId id="346" r:id="rId85"/>
    <p:sldId id="347" r:id="rId86"/>
    <p:sldId id="348" r:id="rId87"/>
    <p:sldId id="349" r:id="rId88"/>
    <p:sldId id="350" r:id="rId89"/>
    <p:sldId id="351" r:id="rId90"/>
    <p:sldId id="352" r:id="rId91"/>
    <p:sldId id="353" r:id="rId92"/>
    <p:sldId id="354" r:id="rId93"/>
    <p:sldId id="361" r:id="rId94"/>
    <p:sldId id="363" r:id="rId95"/>
    <p:sldId id="362" r:id="rId96"/>
    <p:sldId id="360" r:id="rId97"/>
    <p:sldId id="355" r:id="rId98"/>
    <p:sldId id="356" r:id="rId99"/>
    <p:sldId id="357" r:id="rId100"/>
    <p:sldId id="358" r:id="rId101"/>
    <p:sldId id="381" r:id="rId102"/>
    <p:sldId id="364" r:id="rId103"/>
    <p:sldId id="366" r:id="rId104"/>
    <p:sldId id="365" r:id="rId105"/>
    <p:sldId id="374" r:id="rId106"/>
    <p:sldId id="375" r:id="rId107"/>
    <p:sldId id="376" r:id="rId108"/>
    <p:sldId id="380" r:id="rId109"/>
    <p:sldId id="379" r:id="rId110"/>
    <p:sldId id="377" r:id="rId111"/>
    <p:sldId id="359" r:id="rId112"/>
    <p:sldId id="368" r:id="rId113"/>
    <p:sldId id="373" r:id="rId114"/>
    <p:sldId id="369" r:id="rId115"/>
    <p:sldId id="367" r:id="rId116"/>
    <p:sldId id="370" r:id="rId117"/>
    <p:sldId id="371" r:id="rId118"/>
    <p:sldId id="372" r:id="rId119"/>
    <p:sldId id="383" r:id="rId120"/>
    <p:sldId id="385" r:id="rId121"/>
    <p:sldId id="384" r:id="rId122"/>
    <p:sldId id="389" r:id="rId123"/>
    <p:sldId id="390" r:id="rId124"/>
    <p:sldId id="394" r:id="rId125"/>
    <p:sldId id="391" r:id="rId126"/>
    <p:sldId id="419" r:id="rId127"/>
    <p:sldId id="420" r:id="rId128"/>
    <p:sldId id="415" r:id="rId129"/>
    <p:sldId id="416" r:id="rId130"/>
    <p:sldId id="417" r:id="rId131"/>
    <p:sldId id="418" r:id="rId132"/>
    <p:sldId id="386" r:id="rId133"/>
    <p:sldId id="387" r:id="rId134"/>
    <p:sldId id="395" r:id="rId135"/>
    <p:sldId id="513" r:id="rId136"/>
    <p:sldId id="397" r:id="rId137"/>
    <p:sldId id="398" r:id="rId138"/>
    <p:sldId id="396" r:id="rId139"/>
    <p:sldId id="399" r:id="rId140"/>
    <p:sldId id="400" r:id="rId141"/>
    <p:sldId id="401" r:id="rId142"/>
    <p:sldId id="402" r:id="rId143"/>
    <p:sldId id="403" r:id="rId144"/>
    <p:sldId id="404" r:id="rId145"/>
    <p:sldId id="405" r:id="rId146"/>
    <p:sldId id="409" r:id="rId147"/>
    <p:sldId id="406" r:id="rId148"/>
    <p:sldId id="407" r:id="rId149"/>
    <p:sldId id="408" r:id="rId150"/>
    <p:sldId id="454" r:id="rId151"/>
    <p:sldId id="421" r:id="rId152"/>
    <p:sldId id="410" r:id="rId153"/>
    <p:sldId id="411" r:id="rId154"/>
    <p:sldId id="422" r:id="rId155"/>
    <p:sldId id="423" r:id="rId156"/>
    <p:sldId id="424" r:id="rId157"/>
    <p:sldId id="425" r:id="rId158"/>
    <p:sldId id="426" r:id="rId159"/>
    <p:sldId id="427" r:id="rId160"/>
    <p:sldId id="428" r:id="rId161"/>
    <p:sldId id="448" r:id="rId162"/>
    <p:sldId id="429" r:id="rId163"/>
    <p:sldId id="430" r:id="rId164"/>
    <p:sldId id="431" r:id="rId165"/>
    <p:sldId id="432" r:id="rId166"/>
    <p:sldId id="433" r:id="rId167"/>
    <p:sldId id="434" r:id="rId168"/>
    <p:sldId id="435" r:id="rId169"/>
    <p:sldId id="436" r:id="rId170"/>
    <p:sldId id="437" r:id="rId171"/>
    <p:sldId id="438" r:id="rId172"/>
    <p:sldId id="439" r:id="rId173"/>
    <p:sldId id="440" r:id="rId174"/>
    <p:sldId id="441" r:id="rId175"/>
    <p:sldId id="442" r:id="rId176"/>
    <p:sldId id="443" r:id="rId177"/>
    <p:sldId id="444" r:id="rId178"/>
    <p:sldId id="445" r:id="rId179"/>
    <p:sldId id="446" r:id="rId180"/>
    <p:sldId id="447" r:id="rId181"/>
    <p:sldId id="462" r:id="rId182"/>
    <p:sldId id="449" r:id="rId183"/>
    <p:sldId id="463" r:id="rId184"/>
    <p:sldId id="450" r:id="rId185"/>
    <p:sldId id="452" r:id="rId186"/>
    <p:sldId id="453" r:id="rId187"/>
    <p:sldId id="451" r:id="rId188"/>
    <p:sldId id="455" r:id="rId189"/>
    <p:sldId id="456" r:id="rId190"/>
    <p:sldId id="457" r:id="rId191"/>
    <p:sldId id="459" r:id="rId192"/>
    <p:sldId id="460" r:id="rId193"/>
    <p:sldId id="461" r:id="rId194"/>
    <p:sldId id="464" r:id="rId195"/>
    <p:sldId id="465" r:id="rId196"/>
    <p:sldId id="466" r:id="rId197"/>
    <p:sldId id="467" r:id="rId198"/>
    <p:sldId id="468" r:id="rId199"/>
    <p:sldId id="469" r:id="rId200"/>
    <p:sldId id="470" r:id="rId201"/>
    <p:sldId id="471" r:id="rId202"/>
    <p:sldId id="472" r:id="rId203"/>
    <p:sldId id="473" r:id="rId204"/>
    <p:sldId id="474" r:id="rId205"/>
    <p:sldId id="475" r:id="rId206"/>
    <p:sldId id="476" r:id="rId207"/>
    <p:sldId id="477" r:id="rId208"/>
    <p:sldId id="478" r:id="rId209"/>
    <p:sldId id="479" r:id="rId210"/>
    <p:sldId id="480" r:id="rId211"/>
    <p:sldId id="481" r:id="rId212"/>
    <p:sldId id="482" r:id="rId213"/>
    <p:sldId id="486" r:id="rId214"/>
    <p:sldId id="487" r:id="rId215"/>
    <p:sldId id="488" r:id="rId216"/>
    <p:sldId id="484" r:id="rId217"/>
    <p:sldId id="483" r:id="rId218"/>
    <p:sldId id="489" r:id="rId219"/>
    <p:sldId id="485" r:id="rId220"/>
    <p:sldId id="491" r:id="rId221"/>
    <p:sldId id="490" r:id="rId222"/>
    <p:sldId id="492" r:id="rId223"/>
    <p:sldId id="493" r:id="rId224"/>
    <p:sldId id="494" r:id="rId225"/>
    <p:sldId id="495" r:id="rId226"/>
    <p:sldId id="497" r:id="rId227"/>
    <p:sldId id="498" r:id="rId228"/>
    <p:sldId id="496" r:id="rId229"/>
    <p:sldId id="501" r:id="rId230"/>
    <p:sldId id="499" r:id="rId231"/>
    <p:sldId id="500" r:id="rId232"/>
    <p:sldId id="502" r:id="rId233"/>
    <p:sldId id="512" r:id="rId234"/>
    <p:sldId id="503" r:id="rId235"/>
    <p:sldId id="504" r:id="rId236"/>
    <p:sldId id="505" r:id="rId237"/>
    <p:sldId id="507" r:id="rId238"/>
    <p:sldId id="508" r:id="rId239"/>
    <p:sldId id="509" r:id="rId240"/>
    <p:sldId id="510" r:id="rId241"/>
    <p:sldId id="511" r:id="rId24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vertBarState="maximized">
    <p:restoredLeft sz="16928" autoAdjust="0"/>
    <p:restoredTop sz="94673" autoAdjust="0"/>
  </p:normalViewPr>
  <p:slideViewPr>
    <p:cSldViewPr>
      <p:cViewPr>
        <p:scale>
          <a:sx n="96" d="100"/>
          <a:sy n="96" d="100"/>
        </p:scale>
        <p:origin x="-902" y="192"/>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3736200" cy="7373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247" Type="http://schemas.openxmlformats.org/officeDocument/2006/relationships/tableStyles" Target="tableStyle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slide" Target="slides/slide236.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82" Type="http://schemas.openxmlformats.org/officeDocument/2006/relationships/slide" Target="slides/slide181.xml"/><Relationship Id="rId187" Type="http://schemas.openxmlformats.org/officeDocument/2006/relationships/slide" Target="slides/slide186.xml"/><Relationship Id="rId217" Type="http://schemas.openxmlformats.org/officeDocument/2006/relationships/slide" Target="slides/slide216.xml"/><Relationship Id="rId1" Type="http://schemas.openxmlformats.org/officeDocument/2006/relationships/slideMaster" Target="slideMasters/slideMaster1.xml"/><Relationship Id="rId6" Type="http://schemas.openxmlformats.org/officeDocument/2006/relationships/slide" Target="slides/slide5.xml"/><Relationship Id="rId212" Type="http://schemas.openxmlformats.org/officeDocument/2006/relationships/slide" Target="slides/slide211.xml"/><Relationship Id="rId233" Type="http://schemas.openxmlformats.org/officeDocument/2006/relationships/slide" Target="slides/slide232.xml"/><Relationship Id="rId238" Type="http://schemas.openxmlformats.org/officeDocument/2006/relationships/slide" Target="slides/slide237.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172" Type="http://schemas.openxmlformats.org/officeDocument/2006/relationships/slide" Target="slides/slide171.xml"/><Relationship Id="rId193" Type="http://schemas.openxmlformats.org/officeDocument/2006/relationships/slide" Target="slides/slide192.xml"/><Relationship Id="rId202" Type="http://schemas.openxmlformats.org/officeDocument/2006/relationships/slide" Target="slides/slide201.xml"/><Relationship Id="rId207" Type="http://schemas.openxmlformats.org/officeDocument/2006/relationships/slide" Target="slides/slide206.xml"/><Relationship Id="rId223" Type="http://schemas.openxmlformats.org/officeDocument/2006/relationships/slide" Target="slides/slide222.xml"/><Relationship Id="rId228" Type="http://schemas.openxmlformats.org/officeDocument/2006/relationships/slide" Target="slides/slide227.xml"/><Relationship Id="rId244" Type="http://schemas.openxmlformats.org/officeDocument/2006/relationships/presProps" Target="pres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13" Type="http://schemas.openxmlformats.org/officeDocument/2006/relationships/slide" Target="slides/slide212.xml"/><Relationship Id="rId218" Type="http://schemas.openxmlformats.org/officeDocument/2006/relationships/slide" Target="slides/slide217.xml"/><Relationship Id="rId234" Type="http://schemas.openxmlformats.org/officeDocument/2006/relationships/slide" Target="slides/slide233.xml"/><Relationship Id="rId239" Type="http://schemas.openxmlformats.org/officeDocument/2006/relationships/slide" Target="slides/slide238.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slide" Target="slides/slide202.xml"/><Relationship Id="rId208" Type="http://schemas.openxmlformats.org/officeDocument/2006/relationships/slide" Target="slides/slide207.xml"/><Relationship Id="rId229" Type="http://schemas.openxmlformats.org/officeDocument/2006/relationships/slide" Target="slides/slide228.xml"/><Relationship Id="rId19" Type="http://schemas.openxmlformats.org/officeDocument/2006/relationships/slide" Target="slides/slide18.xml"/><Relationship Id="rId224" Type="http://schemas.openxmlformats.org/officeDocument/2006/relationships/slide" Target="slides/slide223.xml"/><Relationship Id="rId240" Type="http://schemas.openxmlformats.org/officeDocument/2006/relationships/slide" Target="slides/slide239.xml"/><Relationship Id="rId245" Type="http://schemas.openxmlformats.org/officeDocument/2006/relationships/viewProps" Target="viewProps.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219" Type="http://schemas.openxmlformats.org/officeDocument/2006/relationships/slide" Target="slides/slide218.xml"/><Relationship Id="rId3" Type="http://schemas.openxmlformats.org/officeDocument/2006/relationships/slide" Target="slides/slide2.xml"/><Relationship Id="rId214" Type="http://schemas.openxmlformats.org/officeDocument/2006/relationships/slide" Target="slides/slide213.xml"/><Relationship Id="rId230" Type="http://schemas.openxmlformats.org/officeDocument/2006/relationships/slide" Target="slides/slide229.xml"/><Relationship Id="rId235" Type="http://schemas.openxmlformats.org/officeDocument/2006/relationships/slide" Target="slides/slide234.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slide" Target="slides/slide219.xml"/><Relationship Id="rId225" Type="http://schemas.openxmlformats.org/officeDocument/2006/relationships/slide" Target="slides/slide224.xml"/><Relationship Id="rId241" Type="http://schemas.openxmlformats.org/officeDocument/2006/relationships/slide" Target="slides/slide240.xml"/><Relationship Id="rId246" Type="http://schemas.openxmlformats.org/officeDocument/2006/relationships/theme" Target="theme/theme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36" Type="http://schemas.openxmlformats.org/officeDocument/2006/relationships/slide" Target="slides/slide235.xml"/><Relationship Id="rId26" Type="http://schemas.openxmlformats.org/officeDocument/2006/relationships/slide" Target="slides/slide25.xml"/><Relationship Id="rId231" Type="http://schemas.openxmlformats.org/officeDocument/2006/relationships/slide" Target="slides/slide230.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285E9BB-8F3F-45DB-92B4-ED24FA44C5CD}" type="datetimeFigureOut">
              <a:rPr lang="en-US" smtClean="0"/>
              <a:pPr/>
              <a:t>1/16/2021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FBC1572-52D7-4274-996D-E1E111F41E2A}"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FBC1572-52D7-4274-996D-E1E111F41E2A}" type="slidenum">
              <a:rPr lang="en-US" smtClean="0"/>
              <a:pPr/>
              <a:t>12</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692EAC1-DA65-402E-902C-BC1C3B7F495E}" type="slidenum">
              <a:rPr lang="en-US" smtClean="0"/>
              <a:pPr/>
              <a:t>198</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692EAC1-DA65-402E-902C-BC1C3B7F495E}" type="slidenum">
              <a:rPr lang="en-US" smtClean="0"/>
              <a:pPr/>
              <a:t>203</a:t>
            </a:fld>
            <a:endParaRPr 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FBC1572-52D7-4274-996D-E1E111F41E2A}" type="slidenum">
              <a:rPr lang="en-US" smtClean="0"/>
              <a:pPr/>
              <a:t>219</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FBC1572-52D7-4274-996D-E1E111F41E2A}" type="slidenum">
              <a:rPr lang="en-US" smtClean="0"/>
              <a:pPr/>
              <a:t>221</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FBC1572-52D7-4274-996D-E1E111F41E2A}" type="slidenum">
              <a:rPr lang="en-US" smtClean="0"/>
              <a:pPr/>
              <a:t>225</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FBC1572-52D7-4274-996D-E1E111F41E2A}" type="slidenum">
              <a:rPr lang="en-US" smtClean="0"/>
              <a:pPr/>
              <a:t>25</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FBC1572-52D7-4274-996D-E1E111F41E2A}" type="slidenum">
              <a:rPr lang="en-US" smtClean="0"/>
              <a:pPr/>
              <a:t>58</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FBC1572-52D7-4274-996D-E1E111F41E2A}" type="slidenum">
              <a:rPr lang="en-US" smtClean="0"/>
              <a:pPr/>
              <a:t>102</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FBC1572-52D7-4274-996D-E1E111F41E2A}" type="slidenum">
              <a:rPr lang="en-US" smtClean="0"/>
              <a:pPr/>
              <a:t>131</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FBC1572-52D7-4274-996D-E1E111F41E2A}" type="slidenum">
              <a:rPr lang="en-US" smtClean="0"/>
              <a:pPr/>
              <a:t>138</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FBC1572-52D7-4274-996D-E1E111F41E2A}" type="slidenum">
              <a:rPr lang="en-US" smtClean="0"/>
              <a:pPr/>
              <a:t>171</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FBC1572-52D7-4274-996D-E1E111F41E2A}" type="slidenum">
              <a:rPr lang="en-US" smtClean="0"/>
              <a:pPr/>
              <a:t>190</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692EAC1-DA65-402E-902C-BC1C3B7F495E}" type="slidenum">
              <a:rPr lang="en-US" smtClean="0"/>
              <a:pPr/>
              <a:t>197</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E942152-6EA2-4F24-9E3B-061D44BA2BCF}" type="datetimeFigureOut">
              <a:rPr lang="en-US" smtClean="0"/>
              <a:pPr/>
              <a:t>1/16/2021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DD86F-D349-48A9-99DF-2F0030519B5A}" type="slidenum">
              <a:rPr lang="en-US" smtClean="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E942152-6EA2-4F24-9E3B-061D44BA2BCF}" type="datetimeFigureOut">
              <a:rPr lang="en-US" smtClean="0"/>
              <a:pPr/>
              <a:t>1/16/2021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DD86F-D349-48A9-99DF-2F0030519B5A}"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E942152-6EA2-4F24-9E3B-061D44BA2BCF}" type="datetimeFigureOut">
              <a:rPr lang="en-US" smtClean="0"/>
              <a:pPr/>
              <a:t>1/16/2021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DD86F-D349-48A9-99DF-2F0030519B5A}"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E942152-6EA2-4F24-9E3B-061D44BA2BCF}" type="datetimeFigureOut">
              <a:rPr lang="en-US" smtClean="0"/>
              <a:pPr/>
              <a:t>1/16/2021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DD86F-D349-48A9-99DF-2F0030519B5A}"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E942152-6EA2-4F24-9E3B-061D44BA2BCF}" type="datetimeFigureOut">
              <a:rPr lang="en-US" smtClean="0"/>
              <a:pPr/>
              <a:t>1/16/2021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DD86F-D349-48A9-99DF-2F0030519B5A}" type="slidenum">
              <a:rPr lang="en-US" smtClean="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6E942152-6EA2-4F24-9E3B-061D44BA2BCF}" type="datetimeFigureOut">
              <a:rPr lang="en-US" smtClean="0"/>
              <a:pPr/>
              <a:t>1/16/2021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DD86F-D349-48A9-99DF-2F0030519B5A}" type="slidenum">
              <a:rPr lang="en-US" smtClean="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6E942152-6EA2-4F24-9E3B-061D44BA2BCF}" type="datetimeFigureOut">
              <a:rPr lang="en-US" smtClean="0"/>
              <a:pPr/>
              <a:t>1/16/2021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DD86F-D349-48A9-99DF-2F0030519B5A}" type="slidenum">
              <a:rPr lang="en-US" smtClean="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E942152-6EA2-4F24-9E3B-061D44BA2BCF}" type="datetimeFigureOut">
              <a:rPr lang="en-US" smtClean="0"/>
              <a:pPr/>
              <a:t>1/16/2021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DD86F-D349-48A9-99DF-2F0030519B5A}"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E942152-6EA2-4F24-9E3B-061D44BA2BCF}" type="datetimeFigureOut">
              <a:rPr lang="en-US" smtClean="0"/>
              <a:pPr/>
              <a:t>1/16/2021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DD86F-D349-48A9-99DF-2F0030519B5A}"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E942152-6EA2-4F24-9E3B-061D44BA2BCF}" type="datetimeFigureOut">
              <a:rPr lang="en-US" smtClean="0"/>
              <a:pPr/>
              <a:t>1/16/2021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DD86F-D349-48A9-99DF-2F0030519B5A}" type="slidenum">
              <a:rPr lang="en-US" smtClean="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E942152-6EA2-4F24-9E3B-061D44BA2BCF}" type="datetimeFigureOut">
              <a:rPr lang="en-US" smtClean="0"/>
              <a:pPr/>
              <a:t>1/16/2021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DD86F-D349-48A9-99DF-2F0030519B5A}"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E942152-6EA2-4F24-9E3B-061D44BA2BCF}" type="datetimeFigureOut">
              <a:rPr lang="en-US" smtClean="0"/>
              <a:pPr/>
              <a:t>1/16/2021</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A9DD86F-D349-48A9-99DF-2F0030519B5A}"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Layout" Target="../slideLayouts/slideLayout7.xml"/><Relationship Id="rId1" Type="http://schemas.openxmlformats.org/officeDocument/2006/relationships/vmlDrawing" Target="../drawings/vmlDrawing1.vml"/></Relationships>
</file>

<file path=ppt/slides/_rels/slide110.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hyperlink" Target="https://stattrek.com/Help/Glossary.aspx?Target=Categorical%20variable" TargetMode="External"/><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8" Type="http://schemas.openxmlformats.org/officeDocument/2006/relationships/hyperlink" Target="https://en.wikipedia.org/wiki/Probability_distribution" TargetMode="External"/><Relationship Id="rId13" Type="http://schemas.openxmlformats.org/officeDocument/2006/relationships/hyperlink" Target="https://en.wikipedia.org/wiki/Noncentral_chi-square_distribution" TargetMode="External"/><Relationship Id="rId18" Type="http://schemas.openxmlformats.org/officeDocument/2006/relationships/hyperlink" Target="https://en.wikipedia.org/wiki/Standard_deviation" TargetMode="External"/><Relationship Id="rId3" Type="http://schemas.openxmlformats.org/officeDocument/2006/relationships/hyperlink" Target="https://en.wikipedia.org/wiki/Statistics" TargetMode="External"/><Relationship Id="rId7" Type="http://schemas.openxmlformats.org/officeDocument/2006/relationships/hyperlink" Target="https://en.wikipedia.org/wiki/Gamma_distribution" TargetMode="External"/><Relationship Id="rId12" Type="http://schemas.openxmlformats.org/officeDocument/2006/relationships/hyperlink" Target="https://en.wikipedia.org/wiki/Chi-squared_distribution" TargetMode="External"/><Relationship Id="rId17" Type="http://schemas.openxmlformats.org/officeDocument/2006/relationships/hyperlink" Target="https://en.wikipedia.org/wiki/Data_analysis" TargetMode="External"/><Relationship Id="rId2" Type="http://schemas.openxmlformats.org/officeDocument/2006/relationships/hyperlink" Target="https://en.wikipedia.org/wiki/Probability_theory" TargetMode="External"/><Relationship Id="rId16" Type="http://schemas.openxmlformats.org/officeDocument/2006/relationships/hyperlink" Target="https://en.wikipedia.org/wiki/Statistical_independence" TargetMode="External"/><Relationship Id="rId1" Type="http://schemas.openxmlformats.org/officeDocument/2006/relationships/slideLayout" Target="../slideLayouts/slideLayout7.xml"/><Relationship Id="rId6" Type="http://schemas.openxmlformats.org/officeDocument/2006/relationships/hyperlink" Target="https://en.wikipedia.org/wiki/Standard_normal" TargetMode="External"/><Relationship Id="rId11" Type="http://schemas.openxmlformats.org/officeDocument/2006/relationships/hyperlink" Target="https://en.wikipedia.org/wiki/Confidence_interval" TargetMode="External"/><Relationship Id="rId5" Type="http://schemas.openxmlformats.org/officeDocument/2006/relationships/hyperlink" Target="https://en.wikipedia.org/wiki/Independence_(probability_theory)" TargetMode="External"/><Relationship Id="rId15" Type="http://schemas.openxmlformats.org/officeDocument/2006/relationships/hyperlink" Target="https://en.wikipedia.org/wiki/Goodness_of_fit" TargetMode="External"/><Relationship Id="rId10" Type="http://schemas.openxmlformats.org/officeDocument/2006/relationships/hyperlink" Target="https://en.wikipedia.org/wiki/Hypothesis_testing" TargetMode="External"/><Relationship Id="rId19" Type="http://schemas.openxmlformats.org/officeDocument/2006/relationships/hyperlink" Target="https://en.wikipedia.org/wiki/Friedman_test" TargetMode="External"/><Relationship Id="rId4" Type="http://schemas.openxmlformats.org/officeDocument/2006/relationships/hyperlink" Target="https://en.wikipedia.org/wiki/Degrees_of_freedom_(statistics)" TargetMode="External"/><Relationship Id="rId9" Type="http://schemas.openxmlformats.org/officeDocument/2006/relationships/hyperlink" Target="https://en.wikipedia.org/wiki/Inferential_statistics" TargetMode="External"/><Relationship Id="rId14" Type="http://schemas.openxmlformats.org/officeDocument/2006/relationships/hyperlink" Target="https://en.wikipedia.org/wiki/Chi-square_test" TargetMode="External"/></Relationships>
</file>

<file path=ppt/slides/_rels/slide115.xml.rels><?xml version="1.0" encoding="UTF-8" standalone="yes"?>
<Relationships xmlns="http://schemas.openxmlformats.org/package/2006/relationships"><Relationship Id="rId2" Type="http://schemas.openxmlformats.org/officeDocument/2006/relationships/hyperlink" Target="https://www.statisticshowto.datasciencecentral.com/what-is-a-categorical-variable/" TargetMode="External"/><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3" Type="http://schemas.openxmlformats.org/officeDocument/2006/relationships/hyperlink" Target="https://www.statisticshowto.datasciencecentral.com/what-is-a-categorical-variable/" TargetMode="External"/><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7.xml"/><Relationship Id="rId1" Type="http://schemas.openxmlformats.org/officeDocument/2006/relationships/vmlDrawing" Target="../drawings/vmlDrawing2.vml"/><Relationship Id="rId4" Type="http://schemas.openxmlformats.org/officeDocument/2006/relationships/image" Target="../media/image14.png"/></Relationships>
</file>

<file path=ppt/slides/_rels/slide120.xml.rels><?xml version="1.0" encoding="UTF-8" standalone="yes"?>
<Relationships xmlns="http://schemas.openxmlformats.org/package/2006/relationships"><Relationship Id="rId3" Type="http://schemas.openxmlformats.org/officeDocument/2006/relationships/hyperlink" Target="https://statisticsbyjim.com/glossary/population/" TargetMode="External"/><Relationship Id="rId2" Type="http://schemas.openxmlformats.org/officeDocument/2006/relationships/hyperlink" Target="https://statisticsbyjim.com/glossary/sample/" TargetMode="External"/><Relationship Id="rId1" Type="http://schemas.openxmlformats.org/officeDocument/2006/relationships/slideLayout" Target="../slideLayouts/slideLayout7.xml"/><Relationship Id="rId6" Type="http://schemas.openxmlformats.org/officeDocument/2006/relationships/hyperlink" Target="https://statisticsbyjim.com/glossary/estimator/" TargetMode="External"/><Relationship Id="rId5" Type="http://schemas.openxmlformats.org/officeDocument/2006/relationships/hyperlink" Target="https://statisticsbyjim.com/glossary/mean/" TargetMode="External"/><Relationship Id="rId4" Type="http://schemas.openxmlformats.org/officeDocument/2006/relationships/hyperlink" Target="https://statisticsbyjim.com/glossary/parameter/" TargetMode="Externa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8" Type="http://schemas.openxmlformats.org/officeDocument/2006/relationships/hyperlink" Target="https://en.wikipedia.org/wiki/Realization_(probability)" TargetMode="External"/><Relationship Id="rId3" Type="http://schemas.openxmlformats.org/officeDocument/2006/relationships/hyperlink" Target="https://en.wikipedia.org/wiki/Statistical_parameter" TargetMode="External"/><Relationship Id="rId7" Type="http://schemas.openxmlformats.org/officeDocument/2006/relationships/hyperlink" Target="https://en.wikipedia.org/wiki/Statistical_model" TargetMode="External"/><Relationship Id="rId12" Type="http://schemas.openxmlformats.org/officeDocument/2006/relationships/hyperlink" Target="https://en.wikipedia.org/wiki/Statistical_inference" TargetMode="External"/><Relationship Id="rId2" Type="http://schemas.openxmlformats.org/officeDocument/2006/relationships/hyperlink" Target="https://en.wikipedia.org/wiki/Estimation_theory" TargetMode="External"/><Relationship Id="rId1" Type="http://schemas.openxmlformats.org/officeDocument/2006/relationships/slideLayout" Target="../slideLayouts/slideLayout7.xml"/><Relationship Id="rId6" Type="http://schemas.openxmlformats.org/officeDocument/2006/relationships/hyperlink" Target="https://en.wikipedia.org/wiki/Likelihood_function" TargetMode="External"/><Relationship Id="rId11" Type="http://schemas.openxmlformats.org/officeDocument/2006/relationships/hyperlink" Target="https://en.wikipedia.org/wiki/Maximum_likelihood_estimation" TargetMode="External"/><Relationship Id="rId5" Type="http://schemas.openxmlformats.org/officeDocument/2006/relationships/hyperlink" Target="https://en.wikipedia.org/wiki/Mathematical_optimization" TargetMode="External"/><Relationship Id="rId10" Type="http://schemas.openxmlformats.org/officeDocument/2006/relationships/hyperlink" Target="https://en.wikipedia.org/wiki/Parameter_space" TargetMode="External"/><Relationship Id="rId4" Type="http://schemas.openxmlformats.org/officeDocument/2006/relationships/hyperlink" Target="https://en.wikipedia.org/wiki/Probability_distribution" TargetMode="External"/><Relationship Id="rId9" Type="http://schemas.openxmlformats.org/officeDocument/2006/relationships/hyperlink" Target="https://en.wikipedia.org/wiki/Point_estimate" TargetMode="External"/></Relationships>
</file>

<file path=ppt/slides/_rels/slide136.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1.xml"/></Relationships>
</file>

<file path=ppt/slides/_rels/slide143.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1.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180.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2.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8" Type="http://schemas.openxmlformats.org/officeDocument/2006/relationships/hyperlink" Target="https://www.statisticshowto.datasciencecentral.com/probability-and-statistics/hypothesis-testing/anova/" TargetMode="External"/><Relationship Id="rId3" Type="http://schemas.openxmlformats.org/officeDocument/2006/relationships/hyperlink" Target="https://www.statisticshowto.datasciencecentral.com/median-absolute-deviation/" TargetMode="External"/><Relationship Id="rId7" Type="http://schemas.openxmlformats.org/officeDocument/2006/relationships/hyperlink" Target="https://www.statisticshowto.datasciencecentral.com/probability-and-statistics/standard-deviation/" TargetMode="External"/><Relationship Id="rId2" Type="http://schemas.openxmlformats.org/officeDocument/2006/relationships/hyperlink" Target="https://www.statisticshowto.datasciencecentral.com/probability-and-statistics/statistics-definitions/mean-median-mode/" TargetMode="External"/><Relationship Id="rId1" Type="http://schemas.openxmlformats.org/officeDocument/2006/relationships/slideLayout" Target="../slideLayouts/slideLayout7.xml"/><Relationship Id="rId6" Type="http://schemas.openxmlformats.org/officeDocument/2006/relationships/hyperlink" Target="https://www.statisticshowto.datasciencecentral.com/arithmetic-mean/" TargetMode="External"/><Relationship Id="rId5" Type="http://schemas.openxmlformats.org/officeDocument/2006/relationships/hyperlink" Target="http://www.ats.ucla.edu/stat/r/dae/rreg.htm" TargetMode="External"/><Relationship Id="rId4" Type="http://schemas.openxmlformats.org/officeDocument/2006/relationships/hyperlink" Target="https://support.sas.com/documentation/cdl/en/statug/63033/HTML/default/viewer.htm" TargetMode="External"/><Relationship Id="rId9" Type="http://schemas.openxmlformats.org/officeDocument/2006/relationships/hyperlink" Target="https://www.statisticshowto.datasciencecentral.com/probability-and-statistics/regression-analysis/" TargetMode="External"/></Relationships>
</file>

<file path=ppt/slides/_rels/slide189.xml.rels><?xml version="1.0" encoding="UTF-8" standalone="yes"?>
<Relationships xmlns="http://schemas.openxmlformats.org/package/2006/relationships"><Relationship Id="rId3" Type="http://schemas.openxmlformats.org/officeDocument/2006/relationships/hyperlink" Target="https://www.statisticshowto.datasciencecentral.com/resistance-resistant-measures/" TargetMode="External"/><Relationship Id="rId2" Type="http://schemas.openxmlformats.org/officeDocument/2006/relationships/hyperlink" Target="https://www.statisticshowto.datasciencecentral.com/estimator/" TargetMode="External"/><Relationship Id="rId1" Type="http://schemas.openxmlformats.org/officeDocument/2006/relationships/slideLayout" Target="../slideLayouts/slideLayout7.xml"/><Relationship Id="rId5" Type="http://schemas.openxmlformats.org/officeDocument/2006/relationships/hyperlink" Target="https://www.statisticshowto.datasciencecentral.com/arithmetic-mean/" TargetMode="External"/><Relationship Id="rId4" Type="http://schemas.openxmlformats.org/officeDocument/2006/relationships/hyperlink" Target="https://www.statisticshowto.datasciencecentral.com/probability-and-statistics/find-sample-size/" TargetMode="Externa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hyperlink" Target="https://www.statisticshowto.datasciencecentral.com/probability-and-statistics/statistics-definitions/mean-median-mode/" TargetMode="Externa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5.xml.rels><?xml version="1.0" encoding="UTF-8" standalone="yes"?>
<Relationships xmlns="http://schemas.openxmlformats.org/package/2006/relationships"><Relationship Id="rId8" Type="http://schemas.openxmlformats.org/officeDocument/2006/relationships/hyperlink" Target="https://en.wikipedia.org/wiki/Fourier_transform" TargetMode="External"/><Relationship Id="rId3" Type="http://schemas.openxmlformats.org/officeDocument/2006/relationships/hyperlink" Target="https://en.wikipedia.org/wiki/Statistics" TargetMode="External"/><Relationship Id="rId7" Type="http://schemas.openxmlformats.org/officeDocument/2006/relationships/hyperlink" Target="https://en.wikipedia.org/wiki/Probability_density_function" TargetMode="External"/><Relationship Id="rId2" Type="http://schemas.openxmlformats.org/officeDocument/2006/relationships/hyperlink" Target="https://en.wikipedia.org/wiki/Probability_theory" TargetMode="External"/><Relationship Id="rId1" Type="http://schemas.openxmlformats.org/officeDocument/2006/relationships/slideLayout" Target="../slideLayouts/slideLayout7.xml"/><Relationship Id="rId6" Type="http://schemas.openxmlformats.org/officeDocument/2006/relationships/hyperlink" Target="https://en.wikipedia.org/wiki/Probability_distribution" TargetMode="External"/><Relationship Id="rId5" Type="http://schemas.openxmlformats.org/officeDocument/2006/relationships/hyperlink" Target="https://en.wikipedia.org/wiki/Random_variable" TargetMode="External"/><Relationship Id="rId4" Type="http://schemas.openxmlformats.org/officeDocument/2006/relationships/hyperlink" Target="https://en.wikipedia.org/wiki/Real-valued" TargetMode="External"/><Relationship Id="rId9" Type="http://schemas.openxmlformats.org/officeDocument/2006/relationships/hyperlink" Target="https://en.wikipedia.org/wiki/Cumulative_distribution_function" TargetMode="External"/></Relationships>
</file>

<file path=ppt/slides/_rels/slide196.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8" Type="http://schemas.openxmlformats.org/officeDocument/2006/relationships/hyperlink" Target="https://en.wikipedia.org/wiki/Probability_distribution" TargetMode="External"/><Relationship Id="rId3" Type="http://schemas.openxmlformats.org/officeDocument/2006/relationships/hyperlink" Target="https://en.wikipedia.org/wiki/Measure_(mathematics)" TargetMode="External"/><Relationship Id="rId7" Type="http://schemas.openxmlformats.org/officeDocument/2006/relationships/hyperlink" Target="https://en.wikipedia.org/wiki/Bijection" TargetMode="External"/><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hyperlink" Target="https://en.wikipedia.org/wiki/Even_and_odd_functions" TargetMode="External"/><Relationship Id="rId5" Type="http://schemas.openxmlformats.org/officeDocument/2006/relationships/hyperlink" Target="https://en.wikipedia.org/wiki/Hermitian_function" TargetMode="External"/><Relationship Id="rId4" Type="http://schemas.openxmlformats.org/officeDocument/2006/relationships/hyperlink" Target="https://en.wikipedia.org/wiki/Uniform_continuity" TargetMode="External"/><Relationship Id="rId9" Type="http://schemas.openxmlformats.org/officeDocument/2006/relationships/hyperlink" Target="https://en.wikipedia.org/wiki/Moment_(mathematics)" TargetMode="External"/></Relationships>
</file>

<file path=ppt/slides/_rels/slide199.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60.png"/></Relationships>
</file>

<file path=ppt/slides/_rels/slide204.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7.xml.rels><?xml version="1.0" encoding="UTF-8" standalone="yes"?>
<Relationships xmlns="http://schemas.openxmlformats.org/package/2006/relationships"><Relationship Id="rId8" Type="http://schemas.openxmlformats.org/officeDocument/2006/relationships/hyperlink" Target="https://en.wikipedia.org/wiki/Genealogy" TargetMode="External"/><Relationship Id="rId3" Type="http://schemas.openxmlformats.org/officeDocument/2006/relationships/hyperlink" Target="https://en.wikipedia.org/wiki/Stochastic_process" TargetMode="External"/><Relationship Id="rId7" Type="http://schemas.openxmlformats.org/officeDocument/2006/relationships/hyperlink" Target="https://en.wikipedia.org/wiki/Surname" TargetMode="External"/><Relationship Id="rId2" Type="http://schemas.openxmlformats.org/officeDocument/2006/relationships/hyperlink" Target="https://en.wikipedia.org/wiki/Probability_theory" TargetMode="External"/><Relationship Id="rId1" Type="http://schemas.openxmlformats.org/officeDocument/2006/relationships/slideLayout" Target="../slideLayouts/slideLayout7.xml"/><Relationship Id="rId6" Type="http://schemas.openxmlformats.org/officeDocument/2006/relationships/hyperlink" Target="https://en.wikipedia.org/wiki/Branching_process" TargetMode="External"/><Relationship Id="rId5" Type="http://schemas.openxmlformats.org/officeDocument/2006/relationships/hyperlink" Target="https://en.wikipedia.org/wiki/Probability_distribution" TargetMode="External"/><Relationship Id="rId4" Type="http://schemas.openxmlformats.org/officeDocument/2006/relationships/hyperlink" Target="https://en.wikipedia.org/wiki/Random_variables" TargetMode="External"/><Relationship Id="rId9" Type="http://schemas.openxmlformats.org/officeDocument/2006/relationships/hyperlink" Target="https://en.wikipedia.org/wiki/Nuclear_reactor" TargetMode="External"/></Relationships>
</file>

<file path=ppt/slides/_rels/slide218.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hyperlink" Target="https://www.analyticsvidhya.com/blog/wp-content/uploads/2014/07/transition.png" TargetMode="External"/><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hyperlink" Target="https://www.analyticsvidhya.com/blog/wp-content/uploads/2014/07/trans1.png" TargetMode="External"/><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3" Type="http://schemas.openxmlformats.org/officeDocument/2006/relationships/hyperlink" Target="https://machinelearningmastery.com/markov-chain-monte-carlo-for-probability/" TargetMode="External"/><Relationship Id="rId2" Type="http://schemas.openxmlformats.org/officeDocument/2006/relationships/hyperlink" Target="https://brilliant.org/wiki/markov-chains/" TargetMode="External"/><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4.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2" Type="http://schemas.openxmlformats.org/officeDocument/2006/relationships/image" Target="../media/image184.png"/><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2" Type="http://schemas.openxmlformats.org/officeDocument/2006/relationships/image" Target="../media/image185.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2" Type="http://schemas.openxmlformats.org/officeDocument/2006/relationships/image" Target="../media/image186.png"/><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2" Type="http://schemas.openxmlformats.org/officeDocument/2006/relationships/image" Target="../media/image187.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png"/><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8" Type="http://schemas.openxmlformats.org/officeDocument/2006/relationships/hyperlink" Target="https://en.wikipedia.org/wiki/Disease_incidence" TargetMode="External"/><Relationship Id="rId3" Type="http://schemas.openxmlformats.org/officeDocument/2006/relationships/hyperlink" Target="https://en.wikipedia.org/wiki/Gamma_distribution" TargetMode="External"/><Relationship Id="rId7" Type="http://schemas.openxmlformats.org/officeDocument/2006/relationships/hyperlink" Target="https://en.wikipedia.org/wiki/Cancer" TargetMode="External"/><Relationship Id="rId2" Type="http://schemas.openxmlformats.org/officeDocument/2006/relationships/hyperlink" Target="https://en.wikipedia.org/wiki/Insurance_policy" TargetMode="External"/><Relationship Id="rId1" Type="http://schemas.openxmlformats.org/officeDocument/2006/relationships/slideLayout" Target="../slideLayouts/slideLayout1.xml"/><Relationship Id="rId6" Type="http://schemas.openxmlformats.org/officeDocument/2006/relationships/hyperlink" Target="https://en.wikipedia.org/wiki/Oncology" TargetMode="External"/><Relationship Id="rId5" Type="http://schemas.openxmlformats.org/officeDocument/2006/relationships/hyperlink" Target="https://en.wikipedia.org/wiki/Multi-path_fading" TargetMode="External"/><Relationship Id="rId4" Type="http://schemas.openxmlformats.org/officeDocument/2006/relationships/hyperlink" Target="https://en.wikipedia.org/wiki/Gamma_process" TargetMode="External"/><Relationship Id="rId9" Type="http://schemas.openxmlformats.org/officeDocument/2006/relationships/hyperlink" Target="https://en.wikipedia.org/wiki/Carcinogenesis"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hyperlink" Target="https://en.wikipedia.org/wiki/Power_function" TargetMode="External"/><Relationship Id="rId7" Type="http://schemas.openxmlformats.org/officeDocument/2006/relationships/image" Target="../media/image35.png"/><Relationship Id="rId2" Type="http://schemas.openxmlformats.org/officeDocument/2006/relationships/hyperlink" Target="https://en.wikipedia.org/wiki/Probability_density_function" TargetMode="External"/><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hyperlink" Target="https://en.wikipedia.org/wiki/Reflection_formula"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hyperlink" Target="https://www.statisticshowto.datasciencecentral.com/probability-and-statistics/normal-distributions/" TargetMode="Externa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hyperlink" Target="https://www.statisticshowto.datasciencecentral.com/probability-density-function/" TargetMode="External"/><Relationship Id="rId1" Type="http://schemas.openxmlformats.org/officeDocument/2006/relationships/slideLayout" Target="../slideLayouts/slideLayout7.xml"/><Relationship Id="rId5" Type="http://schemas.openxmlformats.org/officeDocument/2006/relationships/image" Target="../media/image42.png"/><Relationship Id="rId4" Type="http://schemas.openxmlformats.org/officeDocument/2006/relationships/image" Target="../media/image41.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hyperlink" Target="https://www.itl.nist.gov/div898/handbook/eda/section3/eda356.htm" TargetMode="External"/><Relationship Id="rId2" Type="http://schemas.openxmlformats.org/officeDocument/2006/relationships/hyperlink" Target="https://www.itl.nist.gov/div898/handbook/eda/section3/eda351.htm" TargetMode="External"/><Relationship Id="rId1" Type="http://schemas.openxmlformats.org/officeDocument/2006/relationships/slideLayout" Target="../slideLayouts/slideLayout7.xml"/><Relationship Id="rId4" Type="http://schemas.openxmlformats.org/officeDocument/2006/relationships/hyperlink" Target="https://www.itl.nist.gov/div898/handbook/eda/section3/eda3661.htm" TargetMode="External"/></Relationships>
</file>

<file path=ppt/slides/_rels/slide5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 Id="rId5" Type="http://schemas.openxmlformats.org/officeDocument/2006/relationships/hyperlink" Target="http://www.r-tutor.com/elementary-statistics/numerical-measures/variance" TargetMode="External"/><Relationship Id="rId4" Type="http://schemas.openxmlformats.org/officeDocument/2006/relationships/hyperlink" Target="http://www.r-tutor.com/elementary-statistics/numerical-measures/mean" TargetMode="External"/></Relationships>
</file>

<file path=ppt/slides/_rels/slide5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hyperlink" Target="https://en.wikipedia.org/wiki/Theorem" TargetMode="External"/><Relationship Id="rId7" Type="http://schemas.openxmlformats.org/officeDocument/2006/relationships/hyperlink" Target="https://en.wikipedia.org/wiki/Gambler's_fallacy" TargetMode="External"/><Relationship Id="rId2" Type="http://schemas.openxmlformats.org/officeDocument/2006/relationships/hyperlink" Target="https://en.wikipedia.org/wiki/Probability_theory" TargetMode="External"/><Relationship Id="rId1" Type="http://schemas.openxmlformats.org/officeDocument/2006/relationships/slideLayout" Target="../slideLayouts/slideLayout7.xml"/><Relationship Id="rId6" Type="http://schemas.openxmlformats.org/officeDocument/2006/relationships/hyperlink" Target="https://en.wikipedia.org/wiki/Roulette" TargetMode="External"/><Relationship Id="rId5" Type="http://schemas.openxmlformats.org/officeDocument/2006/relationships/hyperlink" Target="https://en.wikipedia.org/wiki/Expected_value" TargetMode="External"/><Relationship Id="rId4" Type="http://schemas.openxmlformats.org/officeDocument/2006/relationships/hyperlink" Target="https://en.wikipedia.org/wiki/Average"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hyperlink" Target="https://archive.ics.uci.edu/ml/datasets/wine" TargetMode="Externa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hyperlink" Target="https://www.statisticshowto.com/dependent-variable-definition/" TargetMode="External"/><Relationship Id="rId2" Type="http://schemas.openxmlformats.org/officeDocument/2006/relationships/hyperlink" Target="https://www.statisticshowto.com/independent-variable-definition/" TargetMode="External"/><Relationship Id="rId1" Type="http://schemas.openxmlformats.org/officeDocument/2006/relationships/slideLayout" Target="../slideLayouts/slideLayout7.xml"/><Relationship Id="rId4" Type="http://schemas.openxmlformats.org/officeDocument/2006/relationships/hyperlink" Target="http://www.csub.edu/~ddodenhoff/Bio100/Bio100sp04/formattingahypothesis.htm" TargetMode="Externa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3" Type="http://schemas.openxmlformats.org/officeDocument/2006/relationships/hyperlink" Target="https://www.investopedia.com/terms/h/hypothesistesting.asp" TargetMode="External"/><Relationship Id="rId2" Type="http://schemas.openxmlformats.org/officeDocument/2006/relationships/hyperlink" Target="https://www.investopedia.com/terms/v/variance.asp" TargetMode="External"/><Relationship Id="rId1" Type="http://schemas.openxmlformats.org/officeDocument/2006/relationships/slideLayout" Target="../slideLayouts/slideLayout7.xml"/><Relationship Id="rId4" Type="http://schemas.openxmlformats.org/officeDocument/2006/relationships/image" Target="../media/image72.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hyperlink" Target="https://en.wikipedia.org/wiki/Analysis_of_variance" TargetMode="External"/><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hyperlink" Target="https://docs.scipy.org/doc/scipy/reference/generated/scipy.stats.kruskal.html" TargetMode="Externa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pPr algn="l"/>
            <a:r>
              <a:rPr lang="en-US" dirty="0" err="1" smtClean="0"/>
              <a:t>Deﬁnition</a:t>
            </a:r>
            <a:r>
              <a:rPr lang="en-US" dirty="0" smtClean="0"/>
              <a:t/>
            </a:r>
            <a:br>
              <a:rPr lang="en-US" dirty="0" smtClean="0"/>
            </a:br>
            <a:r>
              <a:rPr lang="en-US" dirty="0" smtClean="0"/>
              <a:t> A random variable X is said to be continuous if it can assume any value in a given interval. This contrasts with the </a:t>
            </a:r>
            <a:r>
              <a:rPr lang="en-US" dirty="0" err="1" smtClean="0"/>
              <a:t>deﬁnition</a:t>
            </a:r>
            <a:r>
              <a:rPr lang="en-US" dirty="0" smtClean="0"/>
              <a:t> of a discrete random variable which can only assume discrete values</a:t>
            </a:r>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
          <p:cNvPicPr>
            <a:picLocks noChangeAspect="1" noChangeArrowheads="1"/>
          </p:cNvPicPr>
          <p:nvPr/>
        </p:nvPicPr>
        <p:blipFill>
          <a:blip r:embed="rId2"/>
          <a:srcRect/>
          <a:stretch>
            <a:fillRect/>
          </a:stretch>
        </p:blipFill>
        <p:spPr bwMode="auto">
          <a:xfrm>
            <a:off x="0" y="1571612"/>
            <a:ext cx="9144000" cy="3638550"/>
          </a:xfrm>
          <a:prstGeom prst="rect">
            <a:avLst/>
          </a:prstGeom>
          <a:noFill/>
          <a:ln w="9525">
            <a:noFill/>
            <a:miter lim="800000"/>
            <a:headEnd/>
            <a:tailEnd/>
          </a:ln>
          <a:effectLst/>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45" name="Picture 5" descr="E:\datascience\saedsay\DataScience\www.saedsayad.com\images\ANOVA.png"/>
          <p:cNvPicPr>
            <a:picLocks noChangeAspect="1" noChangeArrowheads="1"/>
          </p:cNvPicPr>
          <p:nvPr/>
        </p:nvPicPr>
        <p:blipFill>
          <a:blip r:embed="rId2"/>
          <a:srcRect/>
          <a:stretch>
            <a:fillRect/>
          </a:stretch>
        </p:blipFill>
        <p:spPr bwMode="auto">
          <a:xfrm>
            <a:off x="1142976" y="285728"/>
            <a:ext cx="5457825" cy="1800225"/>
          </a:xfrm>
          <a:prstGeom prst="rect">
            <a:avLst/>
          </a:prstGeom>
          <a:noFill/>
        </p:spPr>
      </p:pic>
      <p:pic>
        <p:nvPicPr>
          <p:cNvPr id="112646" name="Picture 6" descr="E:\datascience\saedsay\DataScience\www.saedsayad.com\images\ANOVA_1.png"/>
          <p:cNvPicPr>
            <a:picLocks noChangeAspect="1" noChangeArrowheads="1"/>
          </p:cNvPicPr>
          <p:nvPr/>
        </p:nvPicPr>
        <p:blipFill>
          <a:blip r:embed="rId3"/>
          <a:srcRect/>
          <a:stretch>
            <a:fillRect/>
          </a:stretch>
        </p:blipFill>
        <p:spPr bwMode="auto">
          <a:xfrm>
            <a:off x="1071538" y="2285992"/>
            <a:ext cx="7277100" cy="4143375"/>
          </a:xfrm>
          <a:prstGeom prst="rect">
            <a:avLst/>
          </a:prstGeom>
          <a:noFill/>
        </p:spPr>
      </p:pic>
    </p:spTree>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nvGraphicFramePr>
        <p:xfrm>
          <a:off x="500031" y="500046"/>
          <a:ext cx="7929623" cy="5929350"/>
        </p:xfrm>
        <a:graphic>
          <a:graphicData uri="http://schemas.openxmlformats.org/drawingml/2006/table">
            <a:tbl>
              <a:tblPr/>
              <a:tblGrid>
                <a:gridCol w="930616"/>
                <a:gridCol w="930616"/>
                <a:gridCol w="1415311"/>
                <a:gridCol w="930616"/>
                <a:gridCol w="930616"/>
                <a:gridCol w="930616"/>
                <a:gridCol w="930616"/>
                <a:gridCol w="930616"/>
              </a:tblGrid>
              <a:tr h="282350">
                <a:tc>
                  <a:txBody>
                    <a:bodyPr/>
                    <a:lstStyle/>
                    <a:p>
                      <a:pPr algn="l" fontAlgn="b"/>
                      <a:r>
                        <a:rPr lang="en-US" sz="1800" b="0" i="0" u="none" strike="noStrike" dirty="0" smtClean="0">
                          <a:solidFill>
                            <a:srgbClr val="000000"/>
                          </a:solidFill>
                          <a:latin typeface="Calibri"/>
                        </a:rPr>
                        <a:t>            x1</a:t>
                      </a:r>
                      <a:endParaRPr lang="en-US" sz="1800" b="0" i="0" u="none" strike="noStrike" dirty="0">
                        <a:solidFill>
                          <a:srgbClr val="000000"/>
                        </a:solidFill>
                        <a:latin typeface="Calibri"/>
                      </a:endParaRPr>
                    </a:p>
                  </a:txBody>
                  <a:tcPr marL="7620" marR="7620" marT="7620" marB="0" anchor="b">
                    <a:lnL>
                      <a:noFill/>
                    </a:lnL>
                    <a:lnR>
                      <a:noFill/>
                    </a:lnR>
                    <a:lnT>
                      <a:noFill/>
                    </a:lnT>
                    <a:lnB>
                      <a:noFill/>
                    </a:lnB>
                  </a:tcPr>
                </a:tc>
                <a:tc>
                  <a:txBody>
                    <a:bodyPr/>
                    <a:lstStyle/>
                    <a:p>
                      <a:pPr algn="l" fontAlgn="b"/>
                      <a:r>
                        <a:rPr lang="en-US" sz="1800" b="0" i="0" u="none" strike="noStrike" dirty="0" smtClean="0">
                          <a:solidFill>
                            <a:srgbClr val="000000"/>
                          </a:solidFill>
                          <a:latin typeface="Calibri"/>
                        </a:rPr>
                        <a:t>       x1^2</a:t>
                      </a:r>
                      <a:endParaRPr lang="en-US" sz="1800" b="0" i="0" u="none" strike="noStrike" dirty="0">
                        <a:solidFill>
                          <a:srgbClr val="000000"/>
                        </a:solidFill>
                        <a:latin typeface="Calibri"/>
                      </a:endParaRPr>
                    </a:p>
                  </a:txBody>
                  <a:tcPr marL="7620" marR="7620" marT="7620" marB="0" anchor="b">
                    <a:lnL>
                      <a:noFill/>
                    </a:lnL>
                    <a:lnR>
                      <a:noFill/>
                    </a:lnR>
                    <a:lnT>
                      <a:noFill/>
                    </a:lnT>
                    <a:lnB>
                      <a:noFill/>
                    </a:lnB>
                  </a:tcPr>
                </a:tc>
                <a:tc>
                  <a:txBody>
                    <a:bodyPr/>
                    <a:lstStyle/>
                    <a:p>
                      <a:pPr algn="l" fontAlgn="b"/>
                      <a:r>
                        <a:rPr lang="en-US" sz="1800" b="0" i="0" u="none" strike="noStrike" dirty="0" smtClean="0">
                          <a:solidFill>
                            <a:srgbClr val="000000"/>
                          </a:solidFill>
                          <a:latin typeface="Calibri"/>
                        </a:rPr>
                        <a:t>                    X2</a:t>
                      </a:r>
                      <a:endParaRPr lang="en-US" sz="1800" b="0" i="0" u="none" strike="noStrike" dirty="0">
                        <a:solidFill>
                          <a:srgbClr val="000000"/>
                        </a:solidFill>
                        <a:latin typeface="Calibri"/>
                      </a:endParaRPr>
                    </a:p>
                  </a:txBody>
                  <a:tcPr marL="7620" marR="7620" marT="7620" marB="0" anchor="b">
                    <a:lnL>
                      <a:noFill/>
                    </a:lnL>
                    <a:lnR>
                      <a:noFill/>
                    </a:lnR>
                    <a:lnT>
                      <a:noFill/>
                    </a:lnT>
                    <a:lnB>
                      <a:noFill/>
                    </a:lnB>
                  </a:tcPr>
                </a:tc>
                <a:tc>
                  <a:txBody>
                    <a:bodyPr/>
                    <a:lstStyle/>
                    <a:p>
                      <a:pPr algn="l" fontAlgn="b"/>
                      <a:r>
                        <a:rPr lang="en-US" sz="1800" b="0" i="0" u="none" strike="noStrike">
                          <a:solidFill>
                            <a:srgbClr val="000000"/>
                          </a:solidFill>
                          <a:latin typeface="Calibri"/>
                        </a:rPr>
                        <a:t>x2^2</a:t>
                      </a:r>
                    </a:p>
                  </a:txBody>
                  <a:tcPr marL="7620" marR="7620" marT="7620" marB="0" anchor="b">
                    <a:lnL>
                      <a:noFill/>
                    </a:lnL>
                    <a:lnR>
                      <a:noFill/>
                    </a:lnR>
                    <a:lnT>
                      <a:noFill/>
                    </a:lnT>
                    <a:lnB>
                      <a:noFill/>
                    </a:lnB>
                  </a:tcPr>
                </a:tc>
                <a:tc>
                  <a:txBody>
                    <a:bodyPr/>
                    <a:lstStyle/>
                    <a:p>
                      <a:pPr algn="l" fontAlgn="b"/>
                      <a:r>
                        <a:rPr lang="en-US" sz="1800" b="0" i="0" u="none" strike="noStrike">
                          <a:solidFill>
                            <a:srgbClr val="000000"/>
                          </a:solidFill>
                          <a:latin typeface="Calibri"/>
                        </a:rPr>
                        <a:t>x3</a:t>
                      </a:r>
                    </a:p>
                  </a:txBody>
                  <a:tcPr marL="7620" marR="7620" marT="7620" marB="0" anchor="b">
                    <a:lnL>
                      <a:noFill/>
                    </a:lnL>
                    <a:lnR>
                      <a:noFill/>
                    </a:lnR>
                    <a:lnT>
                      <a:noFill/>
                    </a:lnT>
                    <a:lnB>
                      <a:noFill/>
                    </a:lnB>
                  </a:tcPr>
                </a:tc>
                <a:tc>
                  <a:txBody>
                    <a:bodyPr/>
                    <a:lstStyle/>
                    <a:p>
                      <a:pPr algn="l" fontAlgn="b"/>
                      <a:r>
                        <a:rPr lang="en-US" sz="1800" b="0" i="0" u="none" strike="noStrike">
                          <a:solidFill>
                            <a:srgbClr val="000000"/>
                          </a:solidFill>
                          <a:latin typeface="Calibri"/>
                        </a:rPr>
                        <a:t>x3^2</a:t>
                      </a:r>
                    </a:p>
                  </a:txBody>
                  <a:tcPr marL="7620" marR="7620" marT="7620" marB="0" anchor="b">
                    <a:lnL>
                      <a:noFill/>
                    </a:lnL>
                    <a:lnR>
                      <a:noFill/>
                    </a:lnR>
                    <a:lnT>
                      <a:noFill/>
                    </a:lnT>
                    <a:lnB>
                      <a:noFill/>
                    </a:lnB>
                  </a:tcPr>
                </a:tc>
                <a:tc>
                  <a:txBody>
                    <a:bodyPr/>
                    <a:lstStyle/>
                    <a:p>
                      <a:pPr algn="l" fontAlgn="b"/>
                      <a:endParaRPr lang="en-US" sz="1800" b="0" i="0" u="none" strike="noStrike">
                        <a:solidFill>
                          <a:srgbClr val="000000"/>
                        </a:solidFill>
                        <a:latin typeface="Calibri"/>
                      </a:endParaRPr>
                    </a:p>
                  </a:txBody>
                  <a:tcPr marL="7620" marR="7620" marT="7620" marB="0" anchor="b">
                    <a:lnL>
                      <a:noFill/>
                    </a:lnL>
                    <a:lnR>
                      <a:noFill/>
                    </a:lnR>
                    <a:lnT>
                      <a:noFill/>
                    </a:lnT>
                    <a:lnB>
                      <a:noFill/>
                    </a:lnB>
                  </a:tcPr>
                </a:tc>
                <a:tc>
                  <a:txBody>
                    <a:bodyPr/>
                    <a:lstStyle/>
                    <a:p>
                      <a:pPr algn="l" fontAlgn="b"/>
                      <a:endParaRPr lang="en-US" sz="1800" b="0" i="0" u="none" strike="noStrike">
                        <a:solidFill>
                          <a:srgbClr val="000000"/>
                        </a:solidFill>
                        <a:latin typeface="Calibri"/>
                      </a:endParaRPr>
                    </a:p>
                  </a:txBody>
                  <a:tcPr marL="7620" marR="7620" marT="7620" marB="0" anchor="b">
                    <a:lnL>
                      <a:noFill/>
                    </a:lnL>
                    <a:lnR>
                      <a:noFill/>
                    </a:lnR>
                    <a:lnT>
                      <a:noFill/>
                    </a:lnT>
                    <a:lnB>
                      <a:noFill/>
                    </a:lnB>
                  </a:tcPr>
                </a:tc>
              </a:tr>
              <a:tr h="282350">
                <a:tc>
                  <a:txBody>
                    <a:bodyPr/>
                    <a:lstStyle/>
                    <a:p>
                      <a:pPr algn="r" fontAlgn="b"/>
                      <a:r>
                        <a:rPr lang="en-US" sz="1800" b="0" i="0" u="none" strike="noStrike">
                          <a:solidFill>
                            <a:srgbClr val="000000"/>
                          </a:solidFill>
                          <a:latin typeface="Calibri"/>
                        </a:rPr>
                        <a:t>8</a:t>
                      </a:r>
                    </a:p>
                  </a:txBody>
                  <a:tcPr marL="7620" marR="7620" marT="7620" marB="0" anchor="b">
                    <a:lnL>
                      <a:noFill/>
                    </a:lnL>
                    <a:lnR>
                      <a:noFill/>
                    </a:lnR>
                    <a:lnT>
                      <a:noFill/>
                    </a:lnT>
                    <a:lnB>
                      <a:noFill/>
                    </a:lnB>
                  </a:tcPr>
                </a:tc>
                <a:tc>
                  <a:txBody>
                    <a:bodyPr/>
                    <a:lstStyle/>
                    <a:p>
                      <a:pPr algn="r" fontAlgn="b"/>
                      <a:r>
                        <a:rPr lang="en-US" sz="1800" b="0" i="0" u="none" strike="noStrike" dirty="0">
                          <a:solidFill>
                            <a:srgbClr val="000000"/>
                          </a:solidFill>
                          <a:latin typeface="Calibri"/>
                        </a:rPr>
                        <a:t>64</a:t>
                      </a:r>
                    </a:p>
                  </a:txBody>
                  <a:tcPr marL="7620" marR="7620" marT="7620" marB="0" anchor="b">
                    <a:lnL>
                      <a:noFill/>
                    </a:lnL>
                    <a:lnR>
                      <a:noFill/>
                    </a:lnR>
                    <a:lnT>
                      <a:noFill/>
                    </a:lnT>
                    <a:lnB>
                      <a:noFill/>
                    </a:lnB>
                  </a:tcPr>
                </a:tc>
                <a:tc>
                  <a:txBody>
                    <a:bodyPr/>
                    <a:lstStyle/>
                    <a:p>
                      <a:pPr algn="r" fontAlgn="b"/>
                      <a:r>
                        <a:rPr lang="en-US" sz="1800" b="0" i="0" u="none" strike="noStrike" dirty="0">
                          <a:solidFill>
                            <a:srgbClr val="000000"/>
                          </a:solidFill>
                          <a:latin typeface="Calibri"/>
                        </a:rPr>
                        <a:t>7</a:t>
                      </a:r>
                    </a:p>
                  </a:txBody>
                  <a:tcPr marL="7620" marR="7620" marT="7620" marB="0" anchor="b">
                    <a:lnL>
                      <a:noFill/>
                    </a:lnL>
                    <a:lnR>
                      <a:noFill/>
                    </a:lnR>
                    <a:lnT>
                      <a:noFill/>
                    </a:lnT>
                    <a:lnB>
                      <a:noFill/>
                    </a:lnB>
                  </a:tcPr>
                </a:tc>
                <a:tc>
                  <a:txBody>
                    <a:bodyPr/>
                    <a:lstStyle/>
                    <a:p>
                      <a:pPr algn="r" fontAlgn="b"/>
                      <a:r>
                        <a:rPr lang="en-US" sz="1800" b="0" i="0" u="none" strike="noStrike">
                          <a:solidFill>
                            <a:srgbClr val="000000"/>
                          </a:solidFill>
                          <a:latin typeface="Calibri"/>
                        </a:rPr>
                        <a:t>49</a:t>
                      </a:r>
                    </a:p>
                  </a:txBody>
                  <a:tcPr marL="7620" marR="7620" marT="7620" marB="0" anchor="b">
                    <a:lnL>
                      <a:noFill/>
                    </a:lnL>
                    <a:lnR>
                      <a:noFill/>
                    </a:lnR>
                    <a:lnT>
                      <a:noFill/>
                    </a:lnT>
                    <a:lnB>
                      <a:noFill/>
                    </a:lnB>
                  </a:tcPr>
                </a:tc>
                <a:tc>
                  <a:txBody>
                    <a:bodyPr/>
                    <a:lstStyle/>
                    <a:p>
                      <a:pPr algn="r" fontAlgn="b"/>
                      <a:r>
                        <a:rPr lang="en-US" sz="1800" b="0" i="0" u="none" strike="noStrike">
                          <a:solidFill>
                            <a:srgbClr val="000000"/>
                          </a:solidFill>
                          <a:latin typeface="Calibri"/>
                        </a:rPr>
                        <a:t>12</a:t>
                      </a:r>
                    </a:p>
                  </a:txBody>
                  <a:tcPr marL="7620" marR="7620" marT="7620" marB="0" anchor="b">
                    <a:lnL>
                      <a:noFill/>
                    </a:lnL>
                    <a:lnR>
                      <a:noFill/>
                    </a:lnR>
                    <a:lnT>
                      <a:noFill/>
                    </a:lnT>
                    <a:lnB>
                      <a:noFill/>
                    </a:lnB>
                  </a:tcPr>
                </a:tc>
                <a:tc>
                  <a:txBody>
                    <a:bodyPr/>
                    <a:lstStyle/>
                    <a:p>
                      <a:pPr algn="r" fontAlgn="b"/>
                      <a:r>
                        <a:rPr lang="en-US" sz="1800" b="0" i="0" u="none" strike="noStrike">
                          <a:solidFill>
                            <a:srgbClr val="000000"/>
                          </a:solidFill>
                          <a:latin typeface="Calibri"/>
                        </a:rPr>
                        <a:t>144</a:t>
                      </a:r>
                    </a:p>
                  </a:txBody>
                  <a:tcPr marL="7620" marR="7620" marT="7620" marB="0" anchor="b">
                    <a:lnL>
                      <a:noFill/>
                    </a:lnL>
                    <a:lnR>
                      <a:noFill/>
                    </a:lnR>
                    <a:lnT>
                      <a:noFill/>
                    </a:lnT>
                    <a:lnB>
                      <a:noFill/>
                    </a:lnB>
                  </a:tcPr>
                </a:tc>
                <a:tc>
                  <a:txBody>
                    <a:bodyPr/>
                    <a:lstStyle/>
                    <a:p>
                      <a:pPr algn="l" fontAlgn="b"/>
                      <a:endParaRPr lang="en-US" sz="1800" b="0" i="0" u="none" strike="noStrike">
                        <a:solidFill>
                          <a:srgbClr val="000000"/>
                        </a:solidFill>
                        <a:latin typeface="Calibri"/>
                      </a:endParaRPr>
                    </a:p>
                  </a:txBody>
                  <a:tcPr marL="7620" marR="7620" marT="7620" marB="0" anchor="b">
                    <a:lnL>
                      <a:noFill/>
                    </a:lnL>
                    <a:lnR>
                      <a:noFill/>
                    </a:lnR>
                    <a:lnT>
                      <a:noFill/>
                    </a:lnT>
                    <a:lnB>
                      <a:noFill/>
                    </a:lnB>
                  </a:tcPr>
                </a:tc>
                <a:tc>
                  <a:txBody>
                    <a:bodyPr/>
                    <a:lstStyle/>
                    <a:p>
                      <a:pPr algn="l" fontAlgn="b"/>
                      <a:endParaRPr lang="en-US" sz="1800" b="0" i="0" u="none" strike="noStrike">
                        <a:solidFill>
                          <a:srgbClr val="000000"/>
                        </a:solidFill>
                        <a:latin typeface="Calibri"/>
                      </a:endParaRPr>
                    </a:p>
                  </a:txBody>
                  <a:tcPr marL="7620" marR="7620" marT="7620" marB="0" anchor="b">
                    <a:lnL>
                      <a:noFill/>
                    </a:lnL>
                    <a:lnR>
                      <a:noFill/>
                    </a:lnR>
                    <a:lnT>
                      <a:noFill/>
                    </a:lnT>
                    <a:lnB>
                      <a:noFill/>
                    </a:lnB>
                  </a:tcPr>
                </a:tc>
              </a:tr>
              <a:tr h="282350">
                <a:tc>
                  <a:txBody>
                    <a:bodyPr/>
                    <a:lstStyle/>
                    <a:p>
                      <a:pPr algn="r" fontAlgn="b"/>
                      <a:r>
                        <a:rPr lang="en-US" sz="1800" b="0" i="0" u="none" strike="noStrike">
                          <a:solidFill>
                            <a:srgbClr val="000000"/>
                          </a:solidFill>
                          <a:latin typeface="Calibri"/>
                        </a:rPr>
                        <a:t>10</a:t>
                      </a:r>
                    </a:p>
                  </a:txBody>
                  <a:tcPr marL="7620" marR="7620" marT="7620" marB="0" anchor="b">
                    <a:lnL>
                      <a:noFill/>
                    </a:lnL>
                    <a:lnR>
                      <a:noFill/>
                    </a:lnR>
                    <a:lnT>
                      <a:noFill/>
                    </a:lnT>
                    <a:lnB>
                      <a:noFill/>
                    </a:lnB>
                  </a:tcPr>
                </a:tc>
                <a:tc>
                  <a:txBody>
                    <a:bodyPr/>
                    <a:lstStyle/>
                    <a:p>
                      <a:pPr algn="r" fontAlgn="b"/>
                      <a:r>
                        <a:rPr lang="en-US" sz="1800" b="0" i="0" u="none" strike="noStrike">
                          <a:solidFill>
                            <a:srgbClr val="000000"/>
                          </a:solidFill>
                          <a:latin typeface="Calibri"/>
                        </a:rPr>
                        <a:t>100</a:t>
                      </a:r>
                    </a:p>
                  </a:txBody>
                  <a:tcPr marL="7620" marR="7620" marT="7620" marB="0" anchor="b">
                    <a:lnL>
                      <a:noFill/>
                    </a:lnL>
                    <a:lnR>
                      <a:noFill/>
                    </a:lnR>
                    <a:lnT>
                      <a:noFill/>
                    </a:lnT>
                    <a:lnB>
                      <a:noFill/>
                    </a:lnB>
                  </a:tcPr>
                </a:tc>
                <a:tc>
                  <a:txBody>
                    <a:bodyPr/>
                    <a:lstStyle/>
                    <a:p>
                      <a:pPr algn="r" fontAlgn="b"/>
                      <a:r>
                        <a:rPr lang="en-US" sz="1800" b="0" i="0" u="none" strike="noStrike">
                          <a:solidFill>
                            <a:srgbClr val="000000"/>
                          </a:solidFill>
                          <a:latin typeface="Calibri"/>
                        </a:rPr>
                        <a:t>5</a:t>
                      </a:r>
                    </a:p>
                  </a:txBody>
                  <a:tcPr marL="7620" marR="7620" marT="7620" marB="0" anchor="b">
                    <a:lnL>
                      <a:noFill/>
                    </a:lnL>
                    <a:lnR>
                      <a:noFill/>
                    </a:lnR>
                    <a:lnT>
                      <a:noFill/>
                    </a:lnT>
                    <a:lnB>
                      <a:noFill/>
                    </a:lnB>
                  </a:tcPr>
                </a:tc>
                <a:tc>
                  <a:txBody>
                    <a:bodyPr/>
                    <a:lstStyle/>
                    <a:p>
                      <a:pPr algn="r" fontAlgn="b"/>
                      <a:r>
                        <a:rPr lang="en-US" sz="1800" b="0" i="0" u="none" strike="noStrike" dirty="0">
                          <a:solidFill>
                            <a:srgbClr val="000000"/>
                          </a:solidFill>
                          <a:latin typeface="Calibri"/>
                        </a:rPr>
                        <a:t>25</a:t>
                      </a:r>
                    </a:p>
                  </a:txBody>
                  <a:tcPr marL="7620" marR="7620" marT="7620" marB="0" anchor="b">
                    <a:lnL>
                      <a:noFill/>
                    </a:lnL>
                    <a:lnR>
                      <a:noFill/>
                    </a:lnR>
                    <a:lnT>
                      <a:noFill/>
                    </a:lnT>
                    <a:lnB>
                      <a:noFill/>
                    </a:lnB>
                  </a:tcPr>
                </a:tc>
                <a:tc>
                  <a:txBody>
                    <a:bodyPr/>
                    <a:lstStyle/>
                    <a:p>
                      <a:pPr algn="r" fontAlgn="b"/>
                      <a:r>
                        <a:rPr lang="en-US" sz="1800" b="0" i="0" u="none" strike="noStrike">
                          <a:solidFill>
                            <a:srgbClr val="000000"/>
                          </a:solidFill>
                          <a:latin typeface="Calibri"/>
                        </a:rPr>
                        <a:t>9</a:t>
                      </a:r>
                    </a:p>
                  </a:txBody>
                  <a:tcPr marL="7620" marR="7620" marT="7620" marB="0" anchor="b">
                    <a:lnL>
                      <a:noFill/>
                    </a:lnL>
                    <a:lnR>
                      <a:noFill/>
                    </a:lnR>
                    <a:lnT>
                      <a:noFill/>
                    </a:lnT>
                    <a:lnB>
                      <a:noFill/>
                    </a:lnB>
                  </a:tcPr>
                </a:tc>
                <a:tc>
                  <a:txBody>
                    <a:bodyPr/>
                    <a:lstStyle/>
                    <a:p>
                      <a:pPr algn="r" fontAlgn="b"/>
                      <a:r>
                        <a:rPr lang="en-US" sz="1800" b="0" i="0" u="none" strike="noStrike">
                          <a:solidFill>
                            <a:srgbClr val="000000"/>
                          </a:solidFill>
                          <a:latin typeface="Calibri"/>
                        </a:rPr>
                        <a:t>81</a:t>
                      </a:r>
                    </a:p>
                  </a:txBody>
                  <a:tcPr marL="7620" marR="7620" marT="7620" marB="0" anchor="b">
                    <a:lnL>
                      <a:noFill/>
                    </a:lnL>
                    <a:lnR>
                      <a:noFill/>
                    </a:lnR>
                    <a:lnT>
                      <a:noFill/>
                    </a:lnT>
                    <a:lnB>
                      <a:noFill/>
                    </a:lnB>
                  </a:tcPr>
                </a:tc>
                <a:tc>
                  <a:txBody>
                    <a:bodyPr/>
                    <a:lstStyle/>
                    <a:p>
                      <a:pPr algn="l" fontAlgn="b"/>
                      <a:endParaRPr lang="en-US" sz="1800" b="0" i="0" u="none" strike="noStrike">
                        <a:solidFill>
                          <a:srgbClr val="000000"/>
                        </a:solidFill>
                        <a:latin typeface="Calibri"/>
                      </a:endParaRPr>
                    </a:p>
                  </a:txBody>
                  <a:tcPr marL="7620" marR="7620" marT="7620" marB="0" anchor="b">
                    <a:lnL>
                      <a:noFill/>
                    </a:lnL>
                    <a:lnR>
                      <a:noFill/>
                    </a:lnR>
                    <a:lnT>
                      <a:noFill/>
                    </a:lnT>
                    <a:lnB>
                      <a:noFill/>
                    </a:lnB>
                  </a:tcPr>
                </a:tc>
                <a:tc>
                  <a:txBody>
                    <a:bodyPr/>
                    <a:lstStyle/>
                    <a:p>
                      <a:pPr algn="l" fontAlgn="b"/>
                      <a:endParaRPr lang="en-US" sz="1800" b="0" i="0" u="none" strike="noStrike">
                        <a:solidFill>
                          <a:srgbClr val="000000"/>
                        </a:solidFill>
                        <a:latin typeface="Calibri"/>
                      </a:endParaRPr>
                    </a:p>
                  </a:txBody>
                  <a:tcPr marL="7620" marR="7620" marT="7620" marB="0" anchor="b">
                    <a:lnL>
                      <a:noFill/>
                    </a:lnL>
                    <a:lnR>
                      <a:noFill/>
                    </a:lnR>
                    <a:lnT>
                      <a:noFill/>
                    </a:lnT>
                    <a:lnB>
                      <a:noFill/>
                    </a:lnB>
                  </a:tcPr>
                </a:tc>
              </a:tr>
              <a:tr h="282350">
                <a:tc>
                  <a:txBody>
                    <a:bodyPr/>
                    <a:lstStyle/>
                    <a:p>
                      <a:pPr algn="r" fontAlgn="b"/>
                      <a:r>
                        <a:rPr lang="en-US" sz="1800" b="0" i="0" u="none" strike="noStrike">
                          <a:solidFill>
                            <a:srgbClr val="000000"/>
                          </a:solidFill>
                          <a:latin typeface="Calibri"/>
                        </a:rPr>
                        <a:t>7</a:t>
                      </a:r>
                    </a:p>
                  </a:txBody>
                  <a:tcPr marL="7620" marR="7620" marT="7620" marB="0" anchor="b">
                    <a:lnL>
                      <a:noFill/>
                    </a:lnL>
                    <a:lnR>
                      <a:noFill/>
                    </a:lnR>
                    <a:lnT>
                      <a:noFill/>
                    </a:lnT>
                    <a:lnB>
                      <a:noFill/>
                    </a:lnB>
                  </a:tcPr>
                </a:tc>
                <a:tc>
                  <a:txBody>
                    <a:bodyPr/>
                    <a:lstStyle/>
                    <a:p>
                      <a:pPr algn="r" fontAlgn="b"/>
                      <a:r>
                        <a:rPr lang="en-US" sz="1800" b="0" i="0" u="none" strike="noStrike">
                          <a:solidFill>
                            <a:srgbClr val="000000"/>
                          </a:solidFill>
                          <a:latin typeface="Calibri"/>
                        </a:rPr>
                        <a:t>49</a:t>
                      </a:r>
                    </a:p>
                  </a:txBody>
                  <a:tcPr marL="7620" marR="7620" marT="7620" marB="0" anchor="b">
                    <a:lnL>
                      <a:noFill/>
                    </a:lnL>
                    <a:lnR>
                      <a:noFill/>
                    </a:lnR>
                    <a:lnT>
                      <a:noFill/>
                    </a:lnT>
                    <a:lnB>
                      <a:noFill/>
                    </a:lnB>
                  </a:tcPr>
                </a:tc>
                <a:tc>
                  <a:txBody>
                    <a:bodyPr/>
                    <a:lstStyle/>
                    <a:p>
                      <a:pPr algn="r" fontAlgn="b"/>
                      <a:r>
                        <a:rPr lang="en-US" sz="1800" b="0" i="0" u="none" strike="noStrike">
                          <a:solidFill>
                            <a:srgbClr val="000000"/>
                          </a:solidFill>
                          <a:latin typeface="Calibri"/>
                        </a:rPr>
                        <a:t>10</a:t>
                      </a:r>
                    </a:p>
                  </a:txBody>
                  <a:tcPr marL="7620" marR="7620" marT="7620" marB="0" anchor="b">
                    <a:lnL>
                      <a:noFill/>
                    </a:lnL>
                    <a:lnR>
                      <a:noFill/>
                    </a:lnR>
                    <a:lnT>
                      <a:noFill/>
                    </a:lnT>
                    <a:lnB>
                      <a:noFill/>
                    </a:lnB>
                  </a:tcPr>
                </a:tc>
                <a:tc>
                  <a:txBody>
                    <a:bodyPr/>
                    <a:lstStyle/>
                    <a:p>
                      <a:pPr algn="r" fontAlgn="b"/>
                      <a:r>
                        <a:rPr lang="en-US" sz="1800" b="0" i="0" u="none" strike="noStrike" dirty="0">
                          <a:solidFill>
                            <a:srgbClr val="000000"/>
                          </a:solidFill>
                          <a:latin typeface="Calibri"/>
                        </a:rPr>
                        <a:t>100</a:t>
                      </a:r>
                    </a:p>
                  </a:txBody>
                  <a:tcPr marL="7620" marR="7620" marT="7620" marB="0" anchor="b">
                    <a:lnL>
                      <a:noFill/>
                    </a:lnL>
                    <a:lnR>
                      <a:noFill/>
                    </a:lnR>
                    <a:lnT>
                      <a:noFill/>
                    </a:lnT>
                    <a:lnB>
                      <a:noFill/>
                    </a:lnB>
                  </a:tcPr>
                </a:tc>
                <a:tc>
                  <a:txBody>
                    <a:bodyPr/>
                    <a:lstStyle/>
                    <a:p>
                      <a:pPr algn="r" fontAlgn="b"/>
                      <a:r>
                        <a:rPr lang="en-US" sz="1800" b="0" i="0" u="none" strike="noStrike">
                          <a:solidFill>
                            <a:srgbClr val="000000"/>
                          </a:solidFill>
                          <a:latin typeface="Calibri"/>
                        </a:rPr>
                        <a:t>13</a:t>
                      </a:r>
                    </a:p>
                  </a:txBody>
                  <a:tcPr marL="7620" marR="7620" marT="7620" marB="0" anchor="b">
                    <a:lnL>
                      <a:noFill/>
                    </a:lnL>
                    <a:lnR>
                      <a:noFill/>
                    </a:lnR>
                    <a:lnT>
                      <a:noFill/>
                    </a:lnT>
                    <a:lnB>
                      <a:noFill/>
                    </a:lnB>
                  </a:tcPr>
                </a:tc>
                <a:tc>
                  <a:txBody>
                    <a:bodyPr/>
                    <a:lstStyle/>
                    <a:p>
                      <a:pPr algn="r" fontAlgn="b"/>
                      <a:r>
                        <a:rPr lang="en-US" sz="1800" b="0" i="0" u="none" strike="noStrike">
                          <a:solidFill>
                            <a:srgbClr val="000000"/>
                          </a:solidFill>
                          <a:latin typeface="Calibri"/>
                        </a:rPr>
                        <a:t>169</a:t>
                      </a:r>
                    </a:p>
                  </a:txBody>
                  <a:tcPr marL="7620" marR="7620" marT="7620" marB="0" anchor="b">
                    <a:lnL>
                      <a:noFill/>
                    </a:lnL>
                    <a:lnR>
                      <a:noFill/>
                    </a:lnR>
                    <a:lnT>
                      <a:noFill/>
                    </a:lnT>
                    <a:lnB>
                      <a:noFill/>
                    </a:lnB>
                  </a:tcPr>
                </a:tc>
                <a:tc>
                  <a:txBody>
                    <a:bodyPr/>
                    <a:lstStyle/>
                    <a:p>
                      <a:pPr algn="l" fontAlgn="b"/>
                      <a:endParaRPr lang="en-US" sz="1800" b="0" i="0" u="none" strike="noStrike">
                        <a:solidFill>
                          <a:srgbClr val="000000"/>
                        </a:solidFill>
                        <a:latin typeface="Calibri"/>
                      </a:endParaRPr>
                    </a:p>
                  </a:txBody>
                  <a:tcPr marL="7620" marR="7620" marT="7620" marB="0" anchor="b">
                    <a:lnL>
                      <a:noFill/>
                    </a:lnL>
                    <a:lnR>
                      <a:noFill/>
                    </a:lnR>
                    <a:lnT>
                      <a:noFill/>
                    </a:lnT>
                    <a:lnB>
                      <a:noFill/>
                    </a:lnB>
                  </a:tcPr>
                </a:tc>
                <a:tc>
                  <a:txBody>
                    <a:bodyPr/>
                    <a:lstStyle/>
                    <a:p>
                      <a:pPr algn="l" fontAlgn="b"/>
                      <a:endParaRPr lang="en-US" sz="1800" b="0" i="0" u="none" strike="noStrike">
                        <a:solidFill>
                          <a:srgbClr val="000000"/>
                        </a:solidFill>
                        <a:latin typeface="Calibri"/>
                      </a:endParaRPr>
                    </a:p>
                  </a:txBody>
                  <a:tcPr marL="7620" marR="7620" marT="7620" marB="0" anchor="b">
                    <a:lnL>
                      <a:noFill/>
                    </a:lnL>
                    <a:lnR>
                      <a:noFill/>
                    </a:lnR>
                    <a:lnT>
                      <a:noFill/>
                    </a:lnT>
                    <a:lnB>
                      <a:noFill/>
                    </a:lnB>
                  </a:tcPr>
                </a:tc>
              </a:tr>
              <a:tr h="282350">
                <a:tc>
                  <a:txBody>
                    <a:bodyPr/>
                    <a:lstStyle/>
                    <a:p>
                      <a:pPr algn="r" fontAlgn="b"/>
                      <a:r>
                        <a:rPr lang="en-US" sz="1800" b="0" i="0" u="none" strike="noStrike">
                          <a:solidFill>
                            <a:srgbClr val="000000"/>
                          </a:solidFill>
                          <a:latin typeface="Calibri"/>
                        </a:rPr>
                        <a:t>14</a:t>
                      </a:r>
                    </a:p>
                  </a:txBody>
                  <a:tcPr marL="7620" marR="7620" marT="7620" marB="0" anchor="b">
                    <a:lnL>
                      <a:noFill/>
                    </a:lnL>
                    <a:lnR>
                      <a:noFill/>
                    </a:lnR>
                    <a:lnT>
                      <a:noFill/>
                    </a:lnT>
                    <a:lnB>
                      <a:noFill/>
                    </a:lnB>
                  </a:tcPr>
                </a:tc>
                <a:tc>
                  <a:txBody>
                    <a:bodyPr/>
                    <a:lstStyle/>
                    <a:p>
                      <a:pPr algn="r" fontAlgn="b"/>
                      <a:r>
                        <a:rPr lang="en-US" sz="1800" b="0" i="0" u="none" strike="noStrike">
                          <a:solidFill>
                            <a:srgbClr val="000000"/>
                          </a:solidFill>
                          <a:latin typeface="Calibri"/>
                        </a:rPr>
                        <a:t>196</a:t>
                      </a:r>
                    </a:p>
                  </a:txBody>
                  <a:tcPr marL="7620" marR="7620" marT="7620" marB="0" anchor="b">
                    <a:lnL>
                      <a:noFill/>
                    </a:lnL>
                    <a:lnR>
                      <a:noFill/>
                    </a:lnR>
                    <a:lnT>
                      <a:noFill/>
                    </a:lnT>
                    <a:lnB>
                      <a:noFill/>
                    </a:lnB>
                  </a:tcPr>
                </a:tc>
                <a:tc>
                  <a:txBody>
                    <a:bodyPr/>
                    <a:lstStyle/>
                    <a:p>
                      <a:pPr algn="r" fontAlgn="b"/>
                      <a:r>
                        <a:rPr lang="en-US" sz="1800" b="0" i="0" u="none" strike="noStrike">
                          <a:solidFill>
                            <a:srgbClr val="000000"/>
                          </a:solidFill>
                          <a:latin typeface="Calibri"/>
                        </a:rPr>
                        <a:t>9</a:t>
                      </a:r>
                    </a:p>
                  </a:txBody>
                  <a:tcPr marL="7620" marR="7620" marT="7620" marB="0" anchor="b">
                    <a:lnL>
                      <a:noFill/>
                    </a:lnL>
                    <a:lnR>
                      <a:noFill/>
                    </a:lnR>
                    <a:lnT>
                      <a:noFill/>
                    </a:lnT>
                    <a:lnB>
                      <a:noFill/>
                    </a:lnB>
                  </a:tcPr>
                </a:tc>
                <a:tc>
                  <a:txBody>
                    <a:bodyPr/>
                    <a:lstStyle/>
                    <a:p>
                      <a:pPr algn="r" fontAlgn="b"/>
                      <a:r>
                        <a:rPr lang="en-US" sz="1800" b="0" i="0" u="none" strike="noStrike" dirty="0">
                          <a:solidFill>
                            <a:srgbClr val="000000"/>
                          </a:solidFill>
                          <a:latin typeface="Calibri"/>
                        </a:rPr>
                        <a:t>81</a:t>
                      </a:r>
                    </a:p>
                  </a:txBody>
                  <a:tcPr marL="7620" marR="7620" marT="7620" marB="0" anchor="b">
                    <a:lnL>
                      <a:noFill/>
                    </a:lnL>
                    <a:lnR>
                      <a:noFill/>
                    </a:lnR>
                    <a:lnT>
                      <a:noFill/>
                    </a:lnT>
                    <a:lnB>
                      <a:noFill/>
                    </a:lnB>
                  </a:tcPr>
                </a:tc>
                <a:tc>
                  <a:txBody>
                    <a:bodyPr/>
                    <a:lstStyle/>
                    <a:p>
                      <a:pPr algn="r" fontAlgn="b"/>
                      <a:r>
                        <a:rPr lang="en-US" sz="1800" b="0" i="0" u="none" strike="noStrike">
                          <a:solidFill>
                            <a:srgbClr val="000000"/>
                          </a:solidFill>
                          <a:latin typeface="Calibri"/>
                        </a:rPr>
                        <a:t>12</a:t>
                      </a:r>
                    </a:p>
                  </a:txBody>
                  <a:tcPr marL="7620" marR="7620" marT="7620" marB="0" anchor="b">
                    <a:lnL>
                      <a:noFill/>
                    </a:lnL>
                    <a:lnR>
                      <a:noFill/>
                    </a:lnR>
                    <a:lnT>
                      <a:noFill/>
                    </a:lnT>
                    <a:lnB>
                      <a:noFill/>
                    </a:lnB>
                  </a:tcPr>
                </a:tc>
                <a:tc>
                  <a:txBody>
                    <a:bodyPr/>
                    <a:lstStyle/>
                    <a:p>
                      <a:pPr algn="r" fontAlgn="b"/>
                      <a:r>
                        <a:rPr lang="en-US" sz="1800" b="0" i="0" u="none" strike="noStrike">
                          <a:solidFill>
                            <a:srgbClr val="000000"/>
                          </a:solidFill>
                          <a:latin typeface="Calibri"/>
                        </a:rPr>
                        <a:t>144</a:t>
                      </a:r>
                    </a:p>
                  </a:txBody>
                  <a:tcPr marL="7620" marR="7620" marT="7620" marB="0" anchor="b">
                    <a:lnL>
                      <a:noFill/>
                    </a:lnL>
                    <a:lnR>
                      <a:noFill/>
                    </a:lnR>
                    <a:lnT>
                      <a:noFill/>
                    </a:lnT>
                    <a:lnB>
                      <a:noFill/>
                    </a:lnB>
                  </a:tcPr>
                </a:tc>
                <a:tc>
                  <a:txBody>
                    <a:bodyPr/>
                    <a:lstStyle/>
                    <a:p>
                      <a:pPr algn="l" fontAlgn="b"/>
                      <a:endParaRPr lang="en-US" sz="1800" b="0" i="0" u="none" strike="noStrike">
                        <a:solidFill>
                          <a:srgbClr val="000000"/>
                        </a:solidFill>
                        <a:latin typeface="Calibri"/>
                      </a:endParaRPr>
                    </a:p>
                  </a:txBody>
                  <a:tcPr marL="7620" marR="7620" marT="7620" marB="0" anchor="b">
                    <a:lnL>
                      <a:noFill/>
                    </a:lnL>
                    <a:lnR>
                      <a:noFill/>
                    </a:lnR>
                    <a:lnT>
                      <a:noFill/>
                    </a:lnT>
                    <a:lnB>
                      <a:noFill/>
                    </a:lnB>
                  </a:tcPr>
                </a:tc>
                <a:tc>
                  <a:txBody>
                    <a:bodyPr/>
                    <a:lstStyle/>
                    <a:p>
                      <a:pPr algn="l" fontAlgn="b"/>
                      <a:endParaRPr lang="en-US" sz="1800" b="0" i="0" u="none" strike="noStrike">
                        <a:solidFill>
                          <a:srgbClr val="000000"/>
                        </a:solidFill>
                        <a:latin typeface="Calibri"/>
                      </a:endParaRPr>
                    </a:p>
                  </a:txBody>
                  <a:tcPr marL="7620" marR="7620" marT="7620" marB="0" anchor="b">
                    <a:lnL>
                      <a:noFill/>
                    </a:lnL>
                    <a:lnR>
                      <a:noFill/>
                    </a:lnR>
                    <a:lnT>
                      <a:noFill/>
                    </a:lnT>
                    <a:lnB>
                      <a:noFill/>
                    </a:lnB>
                  </a:tcPr>
                </a:tc>
              </a:tr>
              <a:tr h="282350">
                <a:tc>
                  <a:txBody>
                    <a:bodyPr/>
                    <a:lstStyle/>
                    <a:p>
                      <a:pPr algn="r" fontAlgn="b"/>
                      <a:r>
                        <a:rPr lang="en-US" sz="1800" b="0" i="0" u="none" strike="noStrike">
                          <a:solidFill>
                            <a:srgbClr val="000000"/>
                          </a:solidFill>
                          <a:latin typeface="Calibri"/>
                        </a:rPr>
                        <a:t>11</a:t>
                      </a:r>
                    </a:p>
                  </a:txBody>
                  <a:tcPr marL="7620" marR="7620" marT="7620" marB="0" anchor="b">
                    <a:lnL>
                      <a:noFill/>
                    </a:lnL>
                    <a:lnR>
                      <a:noFill/>
                    </a:lnR>
                    <a:lnT>
                      <a:noFill/>
                    </a:lnT>
                    <a:lnB>
                      <a:noFill/>
                    </a:lnB>
                  </a:tcPr>
                </a:tc>
                <a:tc>
                  <a:txBody>
                    <a:bodyPr/>
                    <a:lstStyle/>
                    <a:p>
                      <a:pPr algn="r" fontAlgn="b"/>
                      <a:r>
                        <a:rPr lang="en-US" sz="1800" b="0" i="0" u="none" strike="noStrike">
                          <a:solidFill>
                            <a:srgbClr val="000000"/>
                          </a:solidFill>
                          <a:latin typeface="Calibri"/>
                        </a:rPr>
                        <a:t>121</a:t>
                      </a:r>
                    </a:p>
                  </a:txBody>
                  <a:tcPr marL="7620" marR="7620" marT="7620" marB="0" anchor="b">
                    <a:lnL>
                      <a:noFill/>
                    </a:lnL>
                    <a:lnR>
                      <a:noFill/>
                    </a:lnR>
                    <a:lnT>
                      <a:noFill/>
                    </a:lnT>
                    <a:lnB>
                      <a:noFill/>
                    </a:lnB>
                  </a:tcPr>
                </a:tc>
                <a:tc>
                  <a:txBody>
                    <a:bodyPr/>
                    <a:lstStyle/>
                    <a:p>
                      <a:pPr algn="r" fontAlgn="b"/>
                      <a:r>
                        <a:rPr lang="en-US" sz="1800" b="0" i="0" u="none" strike="noStrike">
                          <a:solidFill>
                            <a:srgbClr val="000000"/>
                          </a:solidFill>
                          <a:latin typeface="Calibri"/>
                        </a:rPr>
                        <a:t>9</a:t>
                      </a:r>
                    </a:p>
                  </a:txBody>
                  <a:tcPr marL="7620" marR="7620" marT="7620" marB="0" anchor="b">
                    <a:lnL>
                      <a:noFill/>
                    </a:lnL>
                    <a:lnR>
                      <a:noFill/>
                    </a:lnR>
                    <a:lnT>
                      <a:noFill/>
                    </a:lnT>
                    <a:lnB>
                      <a:noFill/>
                    </a:lnB>
                  </a:tcPr>
                </a:tc>
                <a:tc>
                  <a:txBody>
                    <a:bodyPr/>
                    <a:lstStyle/>
                    <a:p>
                      <a:pPr algn="r" fontAlgn="b"/>
                      <a:r>
                        <a:rPr lang="en-US" sz="1800" b="0" i="0" u="none" strike="noStrike" dirty="0">
                          <a:solidFill>
                            <a:srgbClr val="000000"/>
                          </a:solidFill>
                          <a:latin typeface="Calibri"/>
                        </a:rPr>
                        <a:t>81</a:t>
                      </a:r>
                    </a:p>
                  </a:txBody>
                  <a:tcPr marL="7620" marR="7620" marT="7620" marB="0" anchor="b">
                    <a:lnL>
                      <a:noFill/>
                    </a:lnL>
                    <a:lnR>
                      <a:noFill/>
                    </a:lnR>
                    <a:lnT>
                      <a:noFill/>
                    </a:lnT>
                    <a:lnB>
                      <a:noFill/>
                    </a:lnB>
                  </a:tcPr>
                </a:tc>
                <a:tc>
                  <a:txBody>
                    <a:bodyPr/>
                    <a:lstStyle/>
                    <a:p>
                      <a:pPr algn="r" fontAlgn="b"/>
                      <a:r>
                        <a:rPr lang="en-US" sz="1800" b="0" i="0" u="none" strike="noStrike" dirty="0">
                          <a:solidFill>
                            <a:srgbClr val="000000"/>
                          </a:solidFill>
                          <a:latin typeface="Calibri"/>
                        </a:rPr>
                        <a:t>14</a:t>
                      </a:r>
                    </a:p>
                  </a:txBody>
                  <a:tcPr marL="7620" marR="7620" marT="7620" marB="0" anchor="b">
                    <a:lnL>
                      <a:noFill/>
                    </a:lnL>
                    <a:lnR>
                      <a:noFill/>
                    </a:lnR>
                    <a:lnT>
                      <a:noFill/>
                    </a:lnT>
                    <a:lnB>
                      <a:noFill/>
                    </a:lnB>
                  </a:tcPr>
                </a:tc>
                <a:tc>
                  <a:txBody>
                    <a:bodyPr/>
                    <a:lstStyle/>
                    <a:p>
                      <a:pPr algn="r" fontAlgn="b"/>
                      <a:r>
                        <a:rPr lang="en-US" sz="1800" b="0" i="0" u="none" strike="noStrike">
                          <a:solidFill>
                            <a:srgbClr val="000000"/>
                          </a:solidFill>
                          <a:latin typeface="Calibri"/>
                        </a:rPr>
                        <a:t>196</a:t>
                      </a:r>
                    </a:p>
                  </a:txBody>
                  <a:tcPr marL="7620" marR="7620" marT="7620" marB="0" anchor="b">
                    <a:lnL>
                      <a:noFill/>
                    </a:lnL>
                    <a:lnR>
                      <a:noFill/>
                    </a:lnR>
                    <a:lnT>
                      <a:noFill/>
                    </a:lnT>
                    <a:lnB>
                      <a:noFill/>
                    </a:lnB>
                  </a:tcPr>
                </a:tc>
                <a:tc>
                  <a:txBody>
                    <a:bodyPr/>
                    <a:lstStyle/>
                    <a:p>
                      <a:pPr algn="l" fontAlgn="b"/>
                      <a:endParaRPr lang="en-US" sz="1800" b="0" i="0" u="none" strike="noStrike">
                        <a:solidFill>
                          <a:srgbClr val="000000"/>
                        </a:solidFill>
                        <a:latin typeface="Calibri"/>
                      </a:endParaRPr>
                    </a:p>
                  </a:txBody>
                  <a:tcPr marL="7620" marR="7620" marT="7620" marB="0" anchor="b">
                    <a:lnL>
                      <a:noFill/>
                    </a:lnL>
                    <a:lnR>
                      <a:noFill/>
                    </a:lnR>
                    <a:lnT>
                      <a:noFill/>
                    </a:lnT>
                    <a:lnB>
                      <a:noFill/>
                    </a:lnB>
                  </a:tcPr>
                </a:tc>
                <a:tc>
                  <a:txBody>
                    <a:bodyPr/>
                    <a:lstStyle/>
                    <a:p>
                      <a:pPr algn="l" fontAlgn="b"/>
                      <a:endParaRPr lang="en-US" sz="1800" b="0" i="0" u="none" strike="noStrike">
                        <a:solidFill>
                          <a:srgbClr val="000000"/>
                        </a:solidFill>
                        <a:latin typeface="Calibri"/>
                      </a:endParaRPr>
                    </a:p>
                  </a:txBody>
                  <a:tcPr marL="7620" marR="7620" marT="7620" marB="0" anchor="b">
                    <a:lnL>
                      <a:noFill/>
                    </a:lnL>
                    <a:lnR>
                      <a:noFill/>
                    </a:lnR>
                    <a:lnT>
                      <a:noFill/>
                    </a:lnT>
                    <a:lnB>
                      <a:noFill/>
                    </a:lnB>
                  </a:tcPr>
                </a:tc>
              </a:tr>
              <a:tr h="282350">
                <a:tc>
                  <a:txBody>
                    <a:bodyPr/>
                    <a:lstStyle/>
                    <a:p>
                      <a:pPr algn="r" fontAlgn="b"/>
                      <a:r>
                        <a:rPr lang="en-US" sz="1800" b="0" i="0" u="none" strike="noStrike">
                          <a:solidFill>
                            <a:srgbClr val="000000"/>
                          </a:solidFill>
                          <a:latin typeface="Calibri"/>
                        </a:rPr>
                        <a:t>50</a:t>
                      </a:r>
                    </a:p>
                  </a:txBody>
                  <a:tcPr marL="7620" marR="7620" marT="7620" marB="0" anchor="b">
                    <a:lnL>
                      <a:noFill/>
                    </a:lnL>
                    <a:lnR>
                      <a:noFill/>
                    </a:lnR>
                    <a:lnT>
                      <a:noFill/>
                    </a:lnT>
                    <a:lnB>
                      <a:noFill/>
                    </a:lnB>
                  </a:tcPr>
                </a:tc>
                <a:tc>
                  <a:txBody>
                    <a:bodyPr/>
                    <a:lstStyle/>
                    <a:p>
                      <a:pPr algn="r" fontAlgn="b"/>
                      <a:r>
                        <a:rPr lang="en-US" sz="1800" b="0" i="0" u="none" strike="noStrike">
                          <a:solidFill>
                            <a:srgbClr val="000000"/>
                          </a:solidFill>
                          <a:latin typeface="Calibri"/>
                        </a:rPr>
                        <a:t>530</a:t>
                      </a:r>
                    </a:p>
                  </a:txBody>
                  <a:tcPr marL="7620" marR="7620" marT="7620" marB="0" anchor="b">
                    <a:lnL>
                      <a:noFill/>
                    </a:lnL>
                    <a:lnR>
                      <a:noFill/>
                    </a:lnR>
                    <a:lnT>
                      <a:noFill/>
                    </a:lnT>
                    <a:lnB>
                      <a:noFill/>
                    </a:lnB>
                  </a:tcPr>
                </a:tc>
                <a:tc>
                  <a:txBody>
                    <a:bodyPr/>
                    <a:lstStyle/>
                    <a:p>
                      <a:pPr algn="r" fontAlgn="b"/>
                      <a:r>
                        <a:rPr lang="en-US" sz="1800" b="0" i="0" u="none" strike="noStrike">
                          <a:solidFill>
                            <a:srgbClr val="000000"/>
                          </a:solidFill>
                          <a:latin typeface="Calibri"/>
                        </a:rPr>
                        <a:t>40</a:t>
                      </a:r>
                    </a:p>
                  </a:txBody>
                  <a:tcPr marL="7620" marR="7620" marT="7620" marB="0" anchor="b">
                    <a:lnL>
                      <a:noFill/>
                    </a:lnL>
                    <a:lnR>
                      <a:noFill/>
                    </a:lnR>
                    <a:lnT>
                      <a:noFill/>
                    </a:lnT>
                    <a:lnB>
                      <a:noFill/>
                    </a:lnB>
                  </a:tcPr>
                </a:tc>
                <a:tc>
                  <a:txBody>
                    <a:bodyPr/>
                    <a:lstStyle/>
                    <a:p>
                      <a:pPr algn="r" fontAlgn="b"/>
                      <a:r>
                        <a:rPr lang="en-US" sz="1800" b="0" i="0" u="none" strike="noStrike">
                          <a:solidFill>
                            <a:srgbClr val="000000"/>
                          </a:solidFill>
                          <a:latin typeface="Calibri"/>
                        </a:rPr>
                        <a:t>336</a:t>
                      </a:r>
                    </a:p>
                  </a:txBody>
                  <a:tcPr marL="7620" marR="7620" marT="7620" marB="0" anchor="b">
                    <a:lnL>
                      <a:noFill/>
                    </a:lnL>
                    <a:lnR>
                      <a:noFill/>
                    </a:lnR>
                    <a:lnT>
                      <a:noFill/>
                    </a:lnT>
                    <a:lnB>
                      <a:noFill/>
                    </a:lnB>
                  </a:tcPr>
                </a:tc>
                <a:tc>
                  <a:txBody>
                    <a:bodyPr/>
                    <a:lstStyle/>
                    <a:p>
                      <a:pPr algn="r" fontAlgn="b"/>
                      <a:r>
                        <a:rPr lang="en-US" sz="1800" b="0" i="0" u="none" strike="noStrike" dirty="0">
                          <a:solidFill>
                            <a:srgbClr val="000000"/>
                          </a:solidFill>
                          <a:latin typeface="Calibri"/>
                        </a:rPr>
                        <a:t>60</a:t>
                      </a:r>
                    </a:p>
                  </a:txBody>
                  <a:tcPr marL="7620" marR="7620" marT="7620" marB="0" anchor="b">
                    <a:lnL>
                      <a:noFill/>
                    </a:lnL>
                    <a:lnR>
                      <a:noFill/>
                    </a:lnR>
                    <a:lnT>
                      <a:noFill/>
                    </a:lnT>
                    <a:lnB>
                      <a:noFill/>
                    </a:lnB>
                  </a:tcPr>
                </a:tc>
                <a:tc>
                  <a:txBody>
                    <a:bodyPr/>
                    <a:lstStyle/>
                    <a:p>
                      <a:pPr algn="r" fontAlgn="b"/>
                      <a:r>
                        <a:rPr lang="en-US" sz="1800" b="0" i="0" u="none" strike="noStrike">
                          <a:solidFill>
                            <a:srgbClr val="000000"/>
                          </a:solidFill>
                          <a:latin typeface="Calibri"/>
                        </a:rPr>
                        <a:t>734</a:t>
                      </a:r>
                    </a:p>
                  </a:txBody>
                  <a:tcPr marL="7620" marR="7620" marT="7620" marB="0" anchor="b">
                    <a:lnL>
                      <a:noFill/>
                    </a:lnL>
                    <a:lnR>
                      <a:noFill/>
                    </a:lnR>
                    <a:lnT>
                      <a:noFill/>
                    </a:lnT>
                    <a:lnB>
                      <a:noFill/>
                    </a:lnB>
                  </a:tcPr>
                </a:tc>
                <a:tc>
                  <a:txBody>
                    <a:bodyPr/>
                    <a:lstStyle/>
                    <a:p>
                      <a:pPr algn="l" fontAlgn="b"/>
                      <a:endParaRPr lang="en-US" sz="1800" b="0" i="0" u="none" strike="noStrike">
                        <a:solidFill>
                          <a:srgbClr val="000000"/>
                        </a:solidFill>
                        <a:latin typeface="Calibri"/>
                      </a:endParaRPr>
                    </a:p>
                  </a:txBody>
                  <a:tcPr marL="7620" marR="7620" marT="7620" marB="0" anchor="b">
                    <a:lnL>
                      <a:noFill/>
                    </a:lnL>
                    <a:lnR>
                      <a:noFill/>
                    </a:lnR>
                    <a:lnT>
                      <a:noFill/>
                    </a:lnT>
                    <a:lnB>
                      <a:noFill/>
                    </a:lnB>
                  </a:tcPr>
                </a:tc>
                <a:tc>
                  <a:txBody>
                    <a:bodyPr/>
                    <a:lstStyle/>
                    <a:p>
                      <a:pPr algn="l" fontAlgn="b"/>
                      <a:endParaRPr lang="en-US" sz="1800" b="0" i="0" u="none" strike="noStrike">
                        <a:solidFill>
                          <a:srgbClr val="000000"/>
                        </a:solidFill>
                        <a:latin typeface="Calibri"/>
                      </a:endParaRPr>
                    </a:p>
                  </a:txBody>
                  <a:tcPr marL="7620" marR="7620" marT="7620" marB="0" anchor="b">
                    <a:lnL>
                      <a:noFill/>
                    </a:lnL>
                    <a:lnR>
                      <a:noFill/>
                    </a:lnR>
                    <a:lnT>
                      <a:noFill/>
                    </a:lnT>
                    <a:lnB>
                      <a:noFill/>
                    </a:lnB>
                  </a:tcPr>
                </a:tc>
              </a:tr>
              <a:tr h="282350">
                <a:tc>
                  <a:txBody>
                    <a:bodyPr/>
                    <a:lstStyle/>
                    <a:p>
                      <a:pPr algn="l" fontAlgn="b"/>
                      <a:endParaRPr lang="en-US" sz="1800" b="0" i="0" u="none" strike="noStrike">
                        <a:solidFill>
                          <a:srgbClr val="000000"/>
                        </a:solidFill>
                        <a:latin typeface="Calibri"/>
                      </a:endParaRPr>
                    </a:p>
                  </a:txBody>
                  <a:tcPr marL="7620" marR="7620" marT="7620" marB="0" anchor="b">
                    <a:lnL>
                      <a:noFill/>
                    </a:lnL>
                    <a:lnR>
                      <a:noFill/>
                    </a:lnR>
                    <a:lnT>
                      <a:noFill/>
                    </a:lnT>
                    <a:lnB>
                      <a:noFill/>
                    </a:lnB>
                  </a:tcPr>
                </a:tc>
                <a:tc>
                  <a:txBody>
                    <a:bodyPr/>
                    <a:lstStyle/>
                    <a:p>
                      <a:pPr algn="l" fontAlgn="b"/>
                      <a:endParaRPr lang="en-US" sz="1800" b="0" i="0" u="none" strike="noStrike">
                        <a:solidFill>
                          <a:srgbClr val="000000"/>
                        </a:solidFill>
                        <a:latin typeface="Calibri"/>
                      </a:endParaRPr>
                    </a:p>
                  </a:txBody>
                  <a:tcPr marL="7620" marR="7620" marT="7620" marB="0" anchor="b">
                    <a:lnL>
                      <a:noFill/>
                    </a:lnL>
                    <a:lnR>
                      <a:noFill/>
                    </a:lnR>
                    <a:lnT>
                      <a:noFill/>
                    </a:lnT>
                    <a:lnB>
                      <a:noFill/>
                    </a:lnB>
                  </a:tcPr>
                </a:tc>
                <a:tc>
                  <a:txBody>
                    <a:bodyPr/>
                    <a:lstStyle/>
                    <a:p>
                      <a:pPr algn="l" fontAlgn="b"/>
                      <a:endParaRPr lang="en-US" sz="1800" b="0" i="0" u="none" strike="noStrike">
                        <a:solidFill>
                          <a:srgbClr val="000000"/>
                        </a:solidFill>
                        <a:latin typeface="Calibri"/>
                      </a:endParaRPr>
                    </a:p>
                  </a:txBody>
                  <a:tcPr marL="7620" marR="7620" marT="7620" marB="0" anchor="b">
                    <a:lnL>
                      <a:noFill/>
                    </a:lnL>
                    <a:lnR>
                      <a:noFill/>
                    </a:lnR>
                    <a:lnT>
                      <a:noFill/>
                    </a:lnT>
                    <a:lnB>
                      <a:noFill/>
                    </a:lnB>
                  </a:tcPr>
                </a:tc>
                <a:tc>
                  <a:txBody>
                    <a:bodyPr/>
                    <a:lstStyle/>
                    <a:p>
                      <a:pPr algn="l" fontAlgn="b"/>
                      <a:endParaRPr lang="en-US" sz="1800" b="0" i="0" u="none" strike="noStrike">
                        <a:solidFill>
                          <a:srgbClr val="000000"/>
                        </a:solidFill>
                        <a:latin typeface="Calibri"/>
                      </a:endParaRPr>
                    </a:p>
                  </a:txBody>
                  <a:tcPr marL="7620" marR="7620" marT="7620" marB="0" anchor="b">
                    <a:lnL>
                      <a:noFill/>
                    </a:lnL>
                    <a:lnR>
                      <a:noFill/>
                    </a:lnR>
                    <a:lnT>
                      <a:noFill/>
                    </a:lnT>
                    <a:lnB>
                      <a:noFill/>
                    </a:lnB>
                  </a:tcPr>
                </a:tc>
                <a:tc>
                  <a:txBody>
                    <a:bodyPr/>
                    <a:lstStyle/>
                    <a:p>
                      <a:pPr algn="l" fontAlgn="b"/>
                      <a:endParaRPr lang="en-US" sz="1800" b="0" i="0" u="none" strike="noStrike" dirty="0">
                        <a:solidFill>
                          <a:srgbClr val="000000"/>
                        </a:solidFill>
                        <a:latin typeface="Calibri"/>
                      </a:endParaRPr>
                    </a:p>
                  </a:txBody>
                  <a:tcPr marL="7620" marR="7620" marT="7620" marB="0" anchor="b">
                    <a:lnL>
                      <a:noFill/>
                    </a:lnL>
                    <a:lnR>
                      <a:noFill/>
                    </a:lnR>
                    <a:lnT>
                      <a:noFill/>
                    </a:lnT>
                    <a:lnB>
                      <a:noFill/>
                    </a:lnB>
                  </a:tcPr>
                </a:tc>
                <a:tc>
                  <a:txBody>
                    <a:bodyPr/>
                    <a:lstStyle/>
                    <a:p>
                      <a:pPr algn="l" fontAlgn="b"/>
                      <a:endParaRPr lang="en-US" sz="1800" b="0" i="0" u="none" strike="noStrike">
                        <a:solidFill>
                          <a:srgbClr val="000000"/>
                        </a:solidFill>
                        <a:latin typeface="Calibri"/>
                      </a:endParaRPr>
                    </a:p>
                  </a:txBody>
                  <a:tcPr marL="7620" marR="7620" marT="7620" marB="0" anchor="b">
                    <a:lnL>
                      <a:noFill/>
                    </a:lnL>
                    <a:lnR>
                      <a:noFill/>
                    </a:lnR>
                    <a:lnT>
                      <a:noFill/>
                    </a:lnT>
                    <a:lnB>
                      <a:noFill/>
                    </a:lnB>
                  </a:tcPr>
                </a:tc>
                <a:tc>
                  <a:txBody>
                    <a:bodyPr/>
                    <a:lstStyle/>
                    <a:p>
                      <a:pPr algn="l" fontAlgn="b"/>
                      <a:endParaRPr lang="en-US" sz="1800" b="0" i="0" u="none" strike="noStrike">
                        <a:solidFill>
                          <a:srgbClr val="000000"/>
                        </a:solidFill>
                        <a:latin typeface="Calibri"/>
                      </a:endParaRPr>
                    </a:p>
                  </a:txBody>
                  <a:tcPr marL="7620" marR="7620" marT="7620" marB="0" anchor="b">
                    <a:lnL>
                      <a:noFill/>
                    </a:lnL>
                    <a:lnR>
                      <a:noFill/>
                    </a:lnR>
                    <a:lnT>
                      <a:noFill/>
                    </a:lnT>
                    <a:lnB>
                      <a:noFill/>
                    </a:lnB>
                  </a:tcPr>
                </a:tc>
                <a:tc>
                  <a:txBody>
                    <a:bodyPr/>
                    <a:lstStyle/>
                    <a:p>
                      <a:pPr algn="l" fontAlgn="b"/>
                      <a:endParaRPr lang="en-US" sz="1800" b="0" i="0" u="none" strike="noStrike">
                        <a:solidFill>
                          <a:srgbClr val="000000"/>
                        </a:solidFill>
                        <a:latin typeface="Calibri"/>
                      </a:endParaRPr>
                    </a:p>
                  </a:txBody>
                  <a:tcPr marL="7620" marR="7620" marT="7620" marB="0" anchor="b">
                    <a:lnL>
                      <a:noFill/>
                    </a:lnL>
                    <a:lnR>
                      <a:noFill/>
                    </a:lnR>
                    <a:lnT>
                      <a:noFill/>
                    </a:lnT>
                    <a:lnB>
                      <a:noFill/>
                    </a:lnB>
                  </a:tcPr>
                </a:tc>
              </a:tr>
              <a:tr h="282350">
                <a:tc gridSpan="3">
                  <a:txBody>
                    <a:bodyPr/>
                    <a:lstStyle/>
                    <a:p>
                      <a:pPr algn="l" fontAlgn="b"/>
                      <a:r>
                        <a:rPr lang="en-US" sz="1800" b="0" i="0" u="none" strike="noStrike">
                          <a:solidFill>
                            <a:srgbClr val="000000"/>
                          </a:solidFill>
                          <a:latin typeface="Calibri"/>
                        </a:rPr>
                        <a:t>Total sum of all observations=</a:t>
                      </a:r>
                    </a:p>
                  </a:txBody>
                  <a:tcPr marL="7620" marR="7620" marT="7620" marB="0" anchor="b">
                    <a:lnL>
                      <a:noFill/>
                    </a:lnL>
                    <a:lnR>
                      <a:noFill/>
                    </a:lnR>
                    <a:lnT>
                      <a:noFill/>
                    </a:lnT>
                    <a:lnB>
                      <a:noFill/>
                    </a:lnB>
                  </a:tcPr>
                </a:tc>
                <a:tc hMerge="1">
                  <a:txBody>
                    <a:bodyPr/>
                    <a:lstStyle/>
                    <a:p>
                      <a:endParaRPr lang="en-US"/>
                    </a:p>
                  </a:txBody>
                  <a:tcPr/>
                </a:tc>
                <a:tc hMerge="1">
                  <a:txBody>
                    <a:bodyPr/>
                    <a:lstStyle/>
                    <a:p>
                      <a:endParaRPr lang="en-US"/>
                    </a:p>
                  </a:txBody>
                  <a:tcPr/>
                </a:tc>
                <a:tc>
                  <a:txBody>
                    <a:bodyPr/>
                    <a:lstStyle/>
                    <a:p>
                      <a:pPr algn="r" fontAlgn="b"/>
                      <a:r>
                        <a:rPr lang="en-US" sz="1800" b="0" i="0" u="none" strike="noStrike">
                          <a:solidFill>
                            <a:srgbClr val="000000"/>
                          </a:solidFill>
                          <a:latin typeface="Calibri"/>
                        </a:rPr>
                        <a:t>150</a:t>
                      </a:r>
                    </a:p>
                  </a:txBody>
                  <a:tcPr marL="7620" marR="7620" marT="7620" marB="0" anchor="b">
                    <a:lnL>
                      <a:noFill/>
                    </a:lnL>
                    <a:lnR>
                      <a:noFill/>
                    </a:lnR>
                    <a:lnT>
                      <a:noFill/>
                    </a:lnT>
                    <a:lnB>
                      <a:noFill/>
                    </a:lnB>
                  </a:tcPr>
                </a:tc>
                <a:tc>
                  <a:txBody>
                    <a:bodyPr/>
                    <a:lstStyle/>
                    <a:p>
                      <a:pPr algn="l" fontAlgn="b"/>
                      <a:endParaRPr lang="en-US" sz="1800" b="0" i="0" u="none" strike="noStrike" dirty="0">
                        <a:solidFill>
                          <a:srgbClr val="000000"/>
                        </a:solidFill>
                        <a:latin typeface="Calibri"/>
                      </a:endParaRPr>
                    </a:p>
                  </a:txBody>
                  <a:tcPr marL="7620" marR="7620" marT="7620" marB="0" anchor="b">
                    <a:lnL>
                      <a:noFill/>
                    </a:lnL>
                    <a:lnR>
                      <a:noFill/>
                    </a:lnR>
                    <a:lnT>
                      <a:noFill/>
                    </a:lnT>
                    <a:lnB>
                      <a:noFill/>
                    </a:lnB>
                  </a:tcPr>
                </a:tc>
                <a:tc>
                  <a:txBody>
                    <a:bodyPr/>
                    <a:lstStyle/>
                    <a:p>
                      <a:pPr algn="l" fontAlgn="b"/>
                      <a:endParaRPr lang="en-US" sz="1800" b="0" i="0" u="none" strike="noStrike">
                        <a:solidFill>
                          <a:srgbClr val="000000"/>
                        </a:solidFill>
                        <a:latin typeface="Calibri"/>
                      </a:endParaRPr>
                    </a:p>
                  </a:txBody>
                  <a:tcPr marL="7620" marR="7620" marT="7620" marB="0" anchor="b">
                    <a:lnL>
                      <a:noFill/>
                    </a:lnL>
                    <a:lnR>
                      <a:noFill/>
                    </a:lnR>
                    <a:lnT>
                      <a:noFill/>
                    </a:lnT>
                    <a:lnB>
                      <a:noFill/>
                    </a:lnB>
                  </a:tcPr>
                </a:tc>
                <a:tc>
                  <a:txBody>
                    <a:bodyPr/>
                    <a:lstStyle/>
                    <a:p>
                      <a:pPr algn="l" fontAlgn="b"/>
                      <a:endParaRPr lang="en-US" sz="1800" b="0" i="0" u="none" strike="noStrike">
                        <a:solidFill>
                          <a:srgbClr val="000000"/>
                        </a:solidFill>
                        <a:latin typeface="Calibri"/>
                      </a:endParaRPr>
                    </a:p>
                  </a:txBody>
                  <a:tcPr marL="7620" marR="7620" marT="7620" marB="0" anchor="b">
                    <a:lnL>
                      <a:noFill/>
                    </a:lnL>
                    <a:lnR>
                      <a:noFill/>
                    </a:lnR>
                    <a:lnT>
                      <a:noFill/>
                    </a:lnT>
                    <a:lnB>
                      <a:noFill/>
                    </a:lnB>
                  </a:tcPr>
                </a:tc>
                <a:tc>
                  <a:txBody>
                    <a:bodyPr/>
                    <a:lstStyle/>
                    <a:p>
                      <a:pPr algn="l" fontAlgn="b"/>
                      <a:endParaRPr lang="en-US" sz="1800" b="0" i="0" u="none" strike="noStrike">
                        <a:solidFill>
                          <a:srgbClr val="000000"/>
                        </a:solidFill>
                        <a:latin typeface="Calibri"/>
                      </a:endParaRPr>
                    </a:p>
                  </a:txBody>
                  <a:tcPr marL="7620" marR="7620" marT="7620" marB="0" anchor="b">
                    <a:lnL>
                      <a:noFill/>
                    </a:lnL>
                    <a:lnR>
                      <a:noFill/>
                    </a:lnR>
                    <a:lnT>
                      <a:noFill/>
                    </a:lnT>
                    <a:lnB>
                      <a:noFill/>
                    </a:lnB>
                  </a:tcPr>
                </a:tc>
              </a:tr>
              <a:tr h="282350">
                <a:tc gridSpan="2">
                  <a:txBody>
                    <a:bodyPr/>
                    <a:lstStyle/>
                    <a:p>
                      <a:pPr algn="l" fontAlgn="b"/>
                      <a:r>
                        <a:rPr lang="en-US" sz="1800" b="0" i="0" u="none" strike="noStrike">
                          <a:solidFill>
                            <a:srgbClr val="000000"/>
                          </a:solidFill>
                          <a:latin typeface="Calibri"/>
                        </a:rPr>
                        <a:t>Correction Factor=</a:t>
                      </a:r>
                    </a:p>
                  </a:txBody>
                  <a:tcPr marL="7620" marR="7620" marT="7620" marB="0" anchor="b">
                    <a:lnL>
                      <a:noFill/>
                    </a:lnL>
                    <a:lnR>
                      <a:noFill/>
                    </a:lnR>
                    <a:lnT>
                      <a:noFill/>
                    </a:lnT>
                    <a:lnB>
                      <a:noFill/>
                    </a:lnB>
                  </a:tcPr>
                </a:tc>
                <a:tc hMerge="1">
                  <a:txBody>
                    <a:bodyPr/>
                    <a:lstStyle/>
                    <a:p>
                      <a:endParaRPr lang="en-US"/>
                    </a:p>
                  </a:txBody>
                  <a:tcPr/>
                </a:tc>
                <a:tc>
                  <a:txBody>
                    <a:bodyPr/>
                    <a:lstStyle/>
                    <a:p>
                      <a:pPr algn="l" fontAlgn="b"/>
                      <a:endParaRPr lang="en-US" sz="1800" b="0" i="0" u="none" strike="noStrike">
                        <a:solidFill>
                          <a:srgbClr val="000000"/>
                        </a:solidFill>
                        <a:latin typeface="Calibri"/>
                      </a:endParaRPr>
                    </a:p>
                  </a:txBody>
                  <a:tcPr marL="7620" marR="7620" marT="7620" marB="0" anchor="b">
                    <a:lnL>
                      <a:noFill/>
                    </a:lnL>
                    <a:lnR>
                      <a:noFill/>
                    </a:lnR>
                    <a:lnT>
                      <a:noFill/>
                    </a:lnT>
                    <a:lnB>
                      <a:noFill/>
                    </a:lnB>
                  </a:tcPr>
                </a:tc>
                <a:tc>
                  <a:txBody>
                    <a:bodyPr/>
                    <a:lstStyle/>
                    <a:p>
                      <a:pPr algn="r" fontAlgn="b"/>
                      <a:r>
                        <a:rPr lang="en-US" sz="1800" b="0" i="0" u="none" strike="noStrike">
                          <a:solidFill>
                            <a:srgbClr val="000000"/>
                          </a:solidFill>
                          <a:latin typeface="Calibri"/>
                        </a:rPr>
                        <a:t>1500</a:t>
                      </a:r>
                    </a:p>
                  </a:txBody>
                  <a:tcPr marL="7620" marR="7620" marT="7620" marB="0" anchor="b">
                    <a:lnL>
                      <a:noFill/>
                    </a:lnL>
                    <a:lnR>
                      <a:noFill/>
                    </a:lnR>
                    <a:lnT>
                      <a:noFill/>
                    </a:lnT>
                    <a:lnB>
                      <a:noFill/>
                    </a:lnB>
                  </a:tcPr>
                </a:tc>
                <a:tc>
                  <a:txBody>
                    <a:bodyPr/>
                    <a:lstStyle/>
                    <a:p>
                      <a:pPr algn="l" fontAlgn="b"/>
                      <a:endParaRPr lang="en-US" sz="1800" b="0" i="0" u="none" strike="noStrike" dirty="0">
                        <a:solidFill>
                          <a:srgbClr val="000000"/>
                        </a:solidFill>
                        <a:latin typeface="Calibri"/>
                      </a:endParaRPr>
                    </a:p>
                  </a:txBody>
                  <a:tcPr marL="7620" marR="7620" marT="7620" marB="0" anchor="b">
                    <a:lnL>
                      <a:noFill/>
                    </a:lnL>
                    <a:lnR>
                      <a:noFill/>
                    </a:lnR>
                    <a:lnT>
                      <a:noFill/>
                    </a:lnT>
                    <a:lnB>
                      <a:noFill/>
                    </a:lnB>
                  </a:tcPr>
                </a:tc>
                <a:tc>
                  <a:txBody>
                    <a:bodyPr/>
                    <a:lstStyle/>
                    <a:p>
                      <a:pPr algn="l" fontAlgn="b"/>
                      <a:endParaRPr lang="en-US" sz="1800" b="0" i="0" u="none" strike="noStrike">
                        <a:solidFill>
                          <a:srgbClr val="000000"/>
                        </a:solidFill>
                        <a:latin typeface="Calibri"/>
                      </a:endParaRPr>
                    </a:p>
                  </a:txBody>
                  <a:tcPr marL="7620" marR="7620" marT="7620" marB="0" anchor="b">
                    <a:lnL>
                      <a:noFill/>
                    </a:lnL>
                    <a:lnR>
                      <a:noFill/>
                    </a:lnR>
                    <a:lnT>
                      <a:noFill/>
                    </a:lnT>
                    <a:lnB>
                      <a:noFill/>
                    </a:lnB>
                  </a:tcPr>
                </a:tc>
                <a:tc>
                  <a:txBody>
                    <a:bodyPr/>
                    <a:lstStyle/>
                    <a:p>
                      <a:pPr algn="l" fontAlgn="b"/>
                      <a:endParaRPr lang="en-US" sz="1800" b="0" i="0" u="none" strike="noStrike">
                        <a:solidFill>
                          <a:srgbClr val="000000"/>
                        </a:solidFill>
                        <a:latin typeface="Calibri"/>
                      </a:endParaRPr>
                    </a:p>
                  </a:txBody>
                  <a:tcPr marL="7620" marR="7620" marT="7620" marB="0" anchor="b">
                    <a:lnL>
                      <a:noFill/>
                    </a:lnL>
                    <a:lnR>
                      <a:noFill/>
                    </a:lnR>
                    <a:lnT>
                      <a:noFill/>
                    </a:lnT>
                    <a:lnB>
                      <a:noFill/>
                    </a:lnB>
                  </a:tcPr>
                </a:tc>
                <a:tc>
                  <a:txBody>
                    <a:bodyPr/>
                    <a:lstStyle/>
                    <a:p>
                      <a:pPr algn="l" fontAlgn="b"/>
                      <a:endParaRPr lang="en-US" sz="1800" b="0" i="0" u="none" strike="noStrike">
                        <a:solidFill>
                          <a:srgbClr val="000000"/>
                        </a:solidFill>
                        <a:latin typeface="Calibri"/>
                      </a:endParaRPr>
                    </a:p>
                  </a:txBody>
                  <a:tcPr marL="7620" marR="7620" marT="7620" marB="0" anchor="b">
                    <a:lnL>
                      <a:noFill/>
                    </a:lnL>
                    <a:lnR>
                      <a:noFill/>
                    </a:lnR>
                    <a:lnT>
                      <a:noFill/>
                    </a:lnT>
                    <a:lnB>
                      <a:noFill/>
                    </a:lnB>
                  </a:tcPr>
                </a:tc>
              </a:tr>
              <a:tr h="282350">
                <a:tc gridSpan="3">
                  <a:txBody>
                    <a:bodyPr/>
                    <a:lstStyle/>
                    <a:p>
                      <a:pPr algn="l" fontAlgn="b"/>
                      <a:r>
                        <a:rPr lang="en-US" sz="1800" b="0" i="0" u="none" strike="noStrike">
                          <a:solidFill>
                            <a:srgbClr val="000000"/>
                          </a:solidFill>
                          <a:latin typeface="Calibri"/>
                        </a:rPr>
                        <a:t>Total sum of squares=</a:t>
                      </a:r>
                    </a:p>
                  </a:txBody>
                  <a:tcPr marL="7620" marR="7620" marT="7620" marB="0" anchor="b">
                    <a:lnL>
                      <a:noFill/>
                    </a:lnL>
                    <a:lnR>
                      <a:noFill/>
                    </a:lnR>
                    <a:lnT>
                      <a:noFill/>
                    </a:lnT>
                    <a:lnB>
                      <a:noFill/>
                    </a:lnB>
                  </a:tcPr>
                </a:tc>
                <a:tc hMerge="1">
                  <a:txBody>
                    <a:bodyPr/>
                    <a:lstStyle/>
                    <a:p>
                      <a:endParaRPr lang="en-US"/>
                    </a:p>
                  </a:txBody>
                  <a:tcPr/>
                </a:tc>
                <a:tc hMerge="1">
                  <a:txBody>
                    <a:bodyPr/>
                    <a:lstStyle/>
                    <a:p>
                      <a:endParaRPr lang="en-US"/>
                    </a:p>
                  </a:txBody>
                  <a:tcPr/>
                </a:tc>
                <a:tc>
                  <a:txBody>
                    <a:bodyPr/>
                    <a:lstStyle/>
                    <a:p>
                      <a:pPr algn="r" fontAlgn="b"/>
                      <a:r>
                        <a:rPr lang="en-US" sz="1800" b="0" i="0" u="none" strike="noStrike">
                          <a:solidFill>
                            <a:srgbClr val="000000"/>
                          </a:solidFill>
                          <a:latin typeface="Calibri"/>
                        </a:rPr>
                        <a:t>100</a:t>
                      </a:r>
                    </a:p>
                  </a:txBody>
                  <a:tcPr marL="7620" marR="7620" marT="7620" marB="0" anchor="b">
                    <a:lnL>
                      <a:noFill/>
                    </a:lnL>
                    <a:lnR>
                      <a:noFill/>
                    </a:lnR>
                    <a:lnT>
                      <a:noFill/>
                    </a:lnT>
                    <a:lnB>
                      <a:noFill/>
                    </a:lnB>
                  </a:tcPr>
                </a:tc>
                <a:tc>
                  <a:txBody>
                    <a:bodyPr/>
                    <a:lstStyle/>
                    <a:p>
                      <a:pPr algn="l" fontAlgn="b"/>
                      <a:endParaRPr lang="en-US" sz="1800" b="0" i="0" u="none" strike="noStrike" dirty="0">
                        <a:solidFill>
                          <a:srgbClr val="000000"/>
                        </a:solidFill>
                        <a:latin typeface="Calibri"/>
                      </a:endParaRPr>
                    </a:p>
                  </a:txBody>
                  <a:tcPr marL="7620" marR="7620" marT="7620" marB="0" anchor="b">
                    <a:lnL>
                      <a:noFill/>
                    </a:lnL>
                    <a:lnR>
                      <a:noFill/>
                    </a:lnR>
                    <a:lnT>
                      <a:noFill/>
                    </a:lnT>
                    <a:lnB>
                      <a:noFill/>
                    </a:lnB>
                  </a:tcPr>
                </a:tc>
                <a:tc>
                  <a:txBody>
                    <a:bodyPr/>
                    <a:lstStyle/>
                    <a:p>
                      <a:pPr algn="l" fontAlgn="b"/>
                      <a:r>
                        <a:rPr lang="en-US" sz="1800" b="0" i="0" u="none" strike="noStrike">
                          <a:solidFill>
                            <a:srgbClr val="000000"/>
                          </a:solidFill>
                          <a:latin typeface="Calibri"/>
                        </a:rPr>
                        <a:t>MSC=</a:t>
                      </a:r>
                    </a:p>
                  </a:txBody>
                  <a:tcPr marL="7620" marR="7620" marT="7620" marB="0" anchor="b">
                    <a:lnL>
                      <a:noFill/>
                    </a:lnL>
                    <a:lnR>
                      <a:noFill/>
                    </a:lnR>
                    <a:lnT>
                      <a:noFill/>
                    </a:lnT>
                    <a:lnB>
                      <a:noFill/>
                    </a:lnB>
                  </a:tcPr>
                </a:tc>
                <a:tc>
                  <a:txBody>
                    <a:bodyPr/>
                    <a:lstStyle/>
                    <a:p>
                      <a:pPr algn="l" fontAlgn="b"/>
                      <a:r>
                        <a:rPr lang="en-US" sz="1800" b="0" i="0" u="none" strike="noStrike">
                          <a:solidFill>
                            <a:srgbClr val="000000"/>
                          </a:solidFill>
                          <a:latin typeface="Calibri"/>
                        </a:rPr>
                        <a:t>SSB/K-1</a:t>
                      </a:r>
                    </a:p>
                  </a:txBody>
                  <a:tcPr marL="7620" marR="7620" marT="7620" marB="0" anchor="b">
                    <a:lnL>
                      <a:noFill/>
                    </a:lnL>
                    <a:lnR>
                      <a:noFill/>
                    </a:lnR>
                    <a:lnT>
                      <a:noFill/>
                    </a:lnT>
                    <a:lnB>
                      <a:noFill/>
                    </a:lnB>
                  </a:tcPr>
                </a:tc>
                <a:tc>
                  <a:txBody>
                    <a:bodyPr/>
                    <a:lstStyle/>
                    <a:p>
                      <a:pPr algn="r" fontAlgn="b"/>
                      <a:r>
                        <a:rPr lang="en-US" sz="1800" b="0" i="0" u="none" strike="noStrike">
                          <a:solidFill>
                            <a:srgbClr val="000000"/>
                          </a:solidFill>
                          <a:latin typeface="Calibri"/>
                        </a:rPr>
                        <a:t>20</a:t>
                      </a:r>
                    </a:p>
                  </a:txBody>
                  <a:tcPr marL="7620" marR="7620" marT="7620" marB="0" anchor="b">
                    <a:lnL>
                      <a:noFill/>
                    </a:lnL>
                    <a:lnR>
                      <a:noFill/>
                    </a:lnR>
                    <a:lnT>
                      <a:noFill/>
                    </a:lnT>
                    <a:lnB>
                      <a:noFill/>
                    </a:lnB>
                  </a:tcPr>
                </a:tc>
              </a:tr>
              <a:tr h="282350">
                <a:tc gridSpan="3">
                  <a:txBody>
                    <a:bodyPr/>
                    <a:lstStyle/>
                    <a:p>
                      <a:pPr algn="l" fontAlgn="b"/>
                      <a:r>
                        <a:rPr lang="en-US" sz="1800" b="0" i="0" u="none" strike="noStrike">
                          <a:solidFill>
                            <a:srgbClr val="000000"/>
                          </a:solidFill>
                          <a:latin typeface="Calibri"/>
                        </a:rPr>
                        <a:t>Sum of Square between samples=</a:t>
                      </a:r>
                    </a:p>
                  </a:txBody>
                  <a:tcPr marL="7620" marR="7620" marT="7620" marB="0" anchor="b">
                    <a:lnL>
                      <a:noFill/>
                    </a:lnL>
                    <a:lnR>
                      <a:noFill/>
                    </a:lnR>
                    <a:lnT>
                      <a:noFill/>
                    </a:lnT>
                    <a:lnB>
                      <a:noFill/>
                    </a:lnB>
                  </a:tcPr>
                </a:tc>
                <a:tc hMerge="1">
                  <a:txBody>
                    <a:bodyPr/>
                    <a:lstStyle/>
                    <a:p>
                      <a:endParaRPr lang="en-US"/>
                    </a:p>
                  </a:txBody>
                  <a:tcPr/>
                </a:tc>
                <a:tc hMerge="1">
                  <a:txBody>
                    <a:bodyPr/>
                    <a:lstStyle/>
                    <a:p>
                      <a:endParaRPr lang="en-US"/>
                    </a:p>
                  </a:txBody>
                  <a:tcPr/>
                </a:tc>
                <a:tc>
                  <a:txBody>
                    <a:bodyPr/>
                    <a:lstStyle/>
                    <a:p>
                      <a:pPr algn="r" fontAlgn="b"/>
                      <a:r>
                        <a:rPr lang="en-US" sz="1800" b="0" i="0" u="none" strike="noStrike">
                          <a:solidFill>
                            <a:srgbClr val="000000"/>
                          </a:solidFill>
                          <a:latin typeface="Calibri"/>
                        </a:rPr>
                        <a:t>40</a:t>
                      </a:r>
                    </a:p>
                  </a:txBody>
                  <a:tcPr marL="7620" marR="7620" marT="7620" marB="0" anchor="b">
                    <a:lnL>
                      <a:noFill/>
                    </a:lnL>
                    <a:lnR>
                      <a:noFill/>
                    </a:lnR>
                    <a:lnT>
                      <a:noFill/>
                    </a:lnT>
                    <a:lnB>
                      <a:noFill/>
                    </a:lnB>
                  </a:tcPr>
                </a:tc>
                <a:tc>
                  <a:txBody>
                    <a:bodyPr/>
                    <a:lstStyle/>
                    <a:p>
                      <a:pPr algn="l" fontAlgn="b"/>
                      <a:endParaRPr lang="en-US" sz="1800" b="0" i="0" u="none" strike="noStrike" dirty="0">
                        <a:solidFill>
                          <a:srgbClr val="000000"/>
                        </a:solidFill>
                        <a:latin typeface="Calibri"/>
                      </a:endParaRPr>
                    </a:p>
                  </a:txBody>
                  <a:tcPr marL="7620" marR="7620" marT="7620" marB="0" anchor="b">
                    <a:lnL>
                      <a:noFill/>
                    </a:lnL>
                    <a:lnR>
                      <a:noFill/>
                    </a:lnR>
                    <a:lnT>
                      <a:noFill/>
                    </a:lnT>
                    <a:lnB>
                      <a:noFill/>
                    </a:lnB>
                  </a:tcPr>
                </a:tc>
                <a:tc>
                  <a:txBody>
                    <a:bodyPr/>
                    <a:lstStyle/>
                    <a:p>
                      <a:pPr algn="l" fontAlgn="b"/>
                      <a:r>
                        <a:rPr lang="en-US" sz="1800" b="0" i="0" u="none" strike="noStrike" dirty="0">
                          <a:solidFill>
                            <a:srgbClr val="000000"/>
                          </a:solidFill>
                          <a:latin typeface="Calibri"/>
                        </a:rPr>
                        <a:t>MSE=</a:t>
                      </a:r>
                    </a:p>
                  </a:txBody>
                  <a:tcPr marL="7620" marR="7620" marT="7620" marB="0" anchor="b">
                    <a:lnL>
                      <a:noFill/>
                    </a:lnL>
                    <a:lnR>
                      <a:noFill/>
                    </a:lnR>
                    <a:lnT>
                      <a:noFill/>
                    </a:lnT>
                    <a:lnB>
                      <a:noFill/>
                    </a:lnB>
                  </a:tcPr>
                </a:tc>
                <a:tc>
                  <a:txBody>
                    <a:bodyPr/>
                    <a:lstStyle/>
                    <a:p>
                      <a:pPr algn="l" fontAlgn="b"/>
                      <a:r>
                        <a:rPr lang="en-US" sz="1800" b="0" i="0" u="none" strike="noStrike" dirty="0">
                          <a:solidFill>
                            <a:srgbClr val="000000"/>
                          </a:solidFill>
                          <a:latin typeface="Calibri"/>
                        </a:rPr>
                        <a:t>SSW/n-k</a:t>
                      </a:r>
                    </a:p>
                  </a:txBody>
                  <a:tcPr marL="7620" marR="7620" marT="7620" marB="0" anchor="b">
                    <a:lnL>
                      <a:noFill/>
                    </a:lnL>
                    <a:lnR>
                      <a:noFill/>
                    </a:lnR>
                    <a:lnT>
                      <a:noFill/>
                    </a:lnT>
                    <a:lnB>
                      <a:noFill/>
                    </a:lnB>
                  </a:tcPr>
                </a:tc>
                <a:tc>
                  <a:txBody>
                    <a:bodyPr/>
                    <a:lstStyle/>
                    <a:p>
                      <a:pPr algn="r" fontAlgn="b"/>
                      <a:r>
                        <a:rPr lang="en-US" sz="1800" b="0" i="0" u="none" strike="noStrike">
                          <a:solidFill>
                            <a:srgbClr val="000000"/>
                          </a:solidFill>
                          <a:latin typeface="Calibri"/>
                        </a:rPr>
                        <a:t>5</a:t>
                      </a:r>
                    </a:p>
                  </a:txBody>
                  <a:tcPr marL="7620" marR="7620" marT="7620" marB="0" anchor="b">
                    <a:lnL>
                      <a:noFill/>
                    </a:lnL>
                    <a:lnR>
                      <a:noFill/>
                    </a:lnR>
                    <a:lnT>
                      <a:noFill/>
                    </a:lnT>
                    <a:lnB>
                      <a:noFill/>
                    </a:lnB>
                  </a:tcPr>
                </a:tc>
              </a:tr>
              <a:tr h="282350">
                <a:tc gridSpan="3">
                  <a:txBody>
                    <a:bodyPr/>
                    <a:lstStyle/>
                    <a:p>
                      <a:pPr algn="l" fontAlgn="b"/>
                      <a:r>
                        <a:rPr lang="en-US" sz="1800" b="0" i="0" u="none" strike="noStrike">
                          <a:solidFill>
                            <a:srgbClr val="000000"/>
                          </a:solidFill>
                          <a:latin typeface="Calibri"/>
                        </a:rPr>
                        <a:t>Sum of Square within samples=</a:t>
                      </a:r>
                    </a:p>
                  </a:txBody>
                  <a:tcPr marL="7620" marR="7620" marT="7620" marB="0" anchor="b">
                    <a:lnL>
                      <a:noFill/>
                    </a:lnL>
                    <a:lnR>
                      <a:noFill/>
                    </a:lnR>
                    <a:lnT>
                      <a:noFill/>
                    </a:lnT>
                    <a:lnB>
                      <a:noFill/>
                    </a:lnB>
                  </a:tcPr>
                </a:tc>
                <a:tc hMerge="1">
                  <a:txBody>
                    <a:bodyPr/>
                    <a:lstStyle/>
                    <a:p>
                      <a:endParaRPr lang="en-US"/>
                    </a:p>
                  </a:txBody>
                  <a:tcPr/>
                </a:tc>
                <a:tc hMerge="1">
                  <a:txBody>
                    <a:bodyPr/>
                    <a:lstStyle/>
                    <a:p>
                      <a:endParaRPr lang="en-US"/>
                    </a:p>
                  </a:txBody>
                  <a:tcPr/>
                </a:tc>
                <a:tc>
                  <a:txBody>
                    <a:bodyPr/>
                    <a:lstStyle/>
                    <a:p>
                      <a:pPr algn="r" fontAlgn="b"/>
                      <a:r>
                        <a:rPr lang="en-US" sz="1800" b="0" i="0" u="none" strike="noStrike">
                          <a:solidFill>
                            <a:srgbClr val="000000"/>
                          </a:solidFill>
                          <a:latin typeface="Calibri"/>
                        </a:rPr>
                        <a:t>60</a:t>
                      </a:r>
                    </a:p>
                  </a:txBody>
                  <a:tcPr marL="7620" marR="7620" marT="7620" marB="0" anchor="b">
                    <a:lnL>
                      <a:noFill/>
                    </a:lnL>
                    <a:lnR>
                      <a:noFill/>
                    </a:lnR>
                    <a:lnT>
                      <a:noFill/>
                    </a:lnT>
                    <a:lnB>
                      <a:noFill/>
                    </a:lnB>
                  </a:tcPr>
                </a:tc>
                <a:tc>
                  <a:txBody>
                    <a:bodyPr/>
                    <a:lstStyle/>
                    <a:p>
                      <a:pPr algn="l" fontAlgn="b"/>
                      <a:endParaRPr lang="en-US" sz="1800" b="0" i="0" u="none" strike="noStrike">
                        <a:solidFill>
                          <a:srgbClr val="000000"/>
                        </a:solidFill>
                        <a:latin typeface="Calibri"/>
                      </a:endParaRPr>
                    </a:p>
                  </a:txBody>
                  <a:tcPr marL="7620" marR="7620" marT="7620" marB="0" anchor="b">
                    <a:lnL>
                      <a:noFill/>
                    </a:lnL>
                    <a:lnR>
                      <a:noFill/>
                    </a:lnR>
                    <a:lnT>
                      <a:noFill/>
                    </a:lnT>
                    <a:lnB>
                      <a:noFill/>
                    </a:lnB>
                  </a:tcPr>
                </a:tc>
                <a:tc>
                  <a:txBody>
                    <a:bodyPr/>
                    <a:lstStyle/>
                    <a:p>
                      <a:pPr algn="l" fontAlgn="b"/>
                      <a:endParaRPr lang="en-US" sz="1800" b="0" i="0" u="none" strike="noStrike">
                        <a:solidFill>
                          <a:srgbClr val="000000"/>
                        </a:solidFill>
                        <a:latin typeface="Calibri"/>
                      </a:endParaRPr>
                    </a:p>
                  </a:txBody>
                  <a:tcPr marL="7620" marR="7620" marT="7620" marB="0" anchor="b">
                    <a:lnL>
                      <a:noFill/>
                    </a:lnL>
                    <a:lnR>
                      <a:noFill/>
                    </a:lnR>
                    <a:lnT>
                      <a:noFill/>
                    </a:lnT>
                    <a:lnB>
                      <a:noFill/>
                    </a:lnB>
                  </a:tcPr>
                </a:tc>
                <a:tc>
                  <a:txBody>
                    <a:bodyPr/>
                    <a:lstStyle/>
                    <a:p>
                      <a:pPr algn="l" fontAlgn="b"/>
                      <a:endParaRPr lang="en-US" sz="1800" b="0" i="0" u="none" strike="noStrike" dirty="0">
                        <a:solidFill>
                          <a:srgbClr val="000000"/>
                        </a:solidFill>
                        <a:latin typeface="Calibri"/>
                      </a:endParaRPr>
                    </a:p>
                  </a:txBody>
                  <a:tcPr marL="7620" marR="7620" marT="7620" marB="0" anchor="b">
                    <a:lnL>
                      <a:noFill/>
                    </a:lnL>
                    <a:lnR>
                      <a:noFill/>
                    </a:lnR>
                    <a:lnT>
                      <a:noFill/>
                    </a:lnT>
                    <a:lnB>
                      <a:noFill/>
                    </a:lnB>
                  </a:tcPr>
                </a:tc>
                <a:tc>
                  <a:txBody>
                    <a:bodyPr/>
                    <a:lstStyle/>
                    <a:p>
                      <a:pPr algn="l" fontAlgn="b"/>
                      <a:endParaRPr lang="en-US" sz="1800" b="0" i="0" u="none" strike="noStrike">
                        <a:solidFill>
                          <a:srgbClr val="000000"/>
                        </a:solidFill>
                        <a:latin typeface="Calibri"/>
                      </a:endParaRPr>
                    </a:p>
                  </a:txBody>
                  <a:tcPr marL="7620" marR="7620" marT="7620" marB="0" anchor="b">
                    <a:lnL>
                      <a:noFill/>
                    </a:lnL>
                    <a:lnR>
                      <a:noFill/>
                    </a:lnR>
                    <a:lnT>
                      <a:noFill/>
                    </a:lnT>
                    <a:lnB>
                      <a:noFill/>
                    </a:lnB>
                  </a:tcPr>
                </a:tc>
              </a:tr>
              <a:tr h="282350">
                <a:tc>
                  <a:txBody>
                    <a:bodyPr/>
                    <a:lstStyle/>
                    <a:p>
                      <a:pPr algn="l" fontAlgn="b"/>
                      <a:endParaRPr lang="en-US" sz="1800" b="0" i="0" u="none" strike="noStrike">
                        <a:solidFill>
                          <a:srgbClr val="000000"/>
                        </a:solidFill>
                        <a:latin typeface="Calibri"/>
                      </a:endParaRPr>
                    </a:p>
                  </a:txBody>
                  <a:tcPr marL="7620" marR="7620" marT="7620" marB="0" anchor="b">
                    <a:lnL>
                      <a:noFill/>
                    </a:lnL>
                    <a:lnR>
                      <a:noFill/>
                    </a:lnR>
                    <a:lnT>
                      <a:noFill/>
                    </a:lnT>
                    <a:lnB>
                      <a:noFill/>
                    </a:lnB>
                  </a:tcPr>
                </a:tc>
                <a:tc>
                  <a:txBody>
                    <a:bodyPr/>
                    <a:lstStyle/>
                    <a:p>
                      <a:pPr algn="l" fontAlgn="b"/>
                      <a:endParaRPr lang="en-US" sz="1800" b="0" i="0" u="none" strike="noStrike">
                        <a:solidFill>
                          <a:srgbClr val="000000"/>
                        </a:solidFill>
                        <a:latin typeface="Calibri"/>
                      </a:endParaRPr>
                    </a:p>
                  </a:txBody>
                  <a:tcPr marL="7620" marR="7620" marT="7620" marB="0" anchor="b">
                    <a:lnL>
                      <a:noFill/>
                    </a:lnL>
                    <a:lnR>
                      <a:noFill/>
                    </a:lnR>
                    <a:lnT>
                      <a:noFill/>
                    </a:lnT>
                    <a:lnB>
                      <a:noFill/>
                    </a:lnB>
                  </a:tcPr>
                </a:tc>
                <a:tc>
                  <a:txBody>
                    <a:bodyPr/>
                    <a:lstStyle/>
                    <a:p>
                      <a:pPr algn="l" fontAlgn="b"/>
                      <a:endParaRPr lang="en-US" sz="1800" b="0" i="0" u="none" strike="noStrike">
                        <a:solidFill>
                          <a:srgbClr val="000000"/>
                        </a:solidFill>
                        <a:latin typeface="Calibri"/>
                      </a:endParaRPr>
                    </a:p>
                  </a:txBody>
                  <a:tcPr marL="7620" marR="7620" marT="7620" marB="0" anchor="b">
                    <a:lnL>
                      <a:noFill/>
                    </a:lnL>
                    <a:lnR>
                      <a:noFill/>
                    </a:lnR>
                    <a:lnT>
                      <a:noFill/>
                    </a:lnT>
                    <a:lnB>
                      <a:noFill/>
                    </a:lnB>
                  </a:tcPr>
                </a:tc>
                <a:tc>
                  <a:txBody>
                    <a:bodyPr/>
                    <a:lstStyle/>
                    <a:p>
                      <a:pPr algn="l" fontAlgn="b"/>
                      <a:endParaRPr lang="en-US" sz="1800" b="0" i="0" u="none" strike="noStrike">
                        <a:solidFill>
                          <a:srgbClr val="000000"/>
                        </a:solidFill>
                        <a:latin typeface="Calibri"/>
                      </a:endParaRPr>
                    </a:p>
                  </a:txBody>
                  <a:tcPr marL="7620" marR="7620" marT="7620" marB="0" anchor="b">
                    <a:lnL>
                      <a:noFill/>
                    </a:lnL>
                    <a:lnR>
                      <a:noFill/>
                    </a:lnR>
                    <a:lnT>
                      <a:noFill/>
                    </a:lnT>
                    <a:lnB>
                      <a:noFill/>
                    </a:lnB>
                  </a:tcPr>
                </a:tc>
                <a:tc>
                  <a:txBody>
                    <a:bodyPr/>
                    <a:lstStyle/>
                    <a:p>
                      <a:pPr algn="l" fontAlgn="b"/>
                      <a:endParaRPr lang="en-US" sz="1800" b="0" i="0" u="none" strike="noStrike">
                        <a:solidFill>
                          <a:srgbClr val="000000"/>
                        </a:solidFill>
                        <a:latin typeface="Calibri"/>
                      </a:endParaRPr>
                    </a:p>
                  </a:txBody>
                  <a:tcPr marL="7620" marR="7620" marT="7620" marB="0" anchor="b">
                    <a:lnL>
                      <a:noFill/>
                    </a:lnL>
                    <a:lnR>
                      <a:noFill/>
                    </a:lnR>
                    <a:lnT>
                      <a:noFill/>
                    </a:lnT>
                    <a:lnB>
                      <a:noFill/>
                    </a:lnB>
                  </a:tcPr>
                </a:tc>
                <a:tc>
                  <a:txBody>
                    <a:bodyPr/>
                    <a:lstStyle/>
                    <a:p>
                      <a:pPr algn="l" fontAlgn="b"/>
                      <a:endParaRPr lang="en-US" sz="1800" b="0" i="0" u="none" strike="noStrike">
                        <a:solidFill>
                          <a:srgbClr val="000000"/>
                        </a:solidFill>
                        <a:latin typeface="Calibri"/>
                      </a:endParaRPr>
                    </a:p>
                  </a:txBody>
                  <a:tcPr marL="7620" marR="7620" marT="7620" marB="0" anchor="b">
                    <a:lnL>
                      <a:noFill/>
                    </a:lnL>
                    <a:lnR>
                      <a:noFill/>
                    </a:lnR>
                    <a:lnT>
                      <a:noFill/>
                    </a:lnT>
                    <a:lnB>
                      <a:noFill/>
                    </a:lnB>
                  </a:tcPr>
                </a:tc>
                <a:tc>
                  <a:txBody>
                    <a:bodyPr/>
                    <a:lstStyle/>
                    <a:p>
                      <a:pPr algn="l" fontAlgn="b"/>
                      <a:endParaRPr lang="en-US" sz="1800" b="0" i="0" u="none" strike="noStrike" dirty="0">
                        <a:solidFill>
                          <a:srgbClr val="000000"/>
                        </a:solidFill>
                        <a:latin typeface="Calibri"/>
                      </a:endParaRPr>
                    </a:p>
                  </a:txBody>
                  <a:tcPr marL="7620" marR="7620" marT="7620" marB="0" anchor="b">
                    <a:lnL>
                      <a:noFill/>
                    </a:lnL>
                    <a:lnR>
                      <a:noFill/>
                    </a:lnR>
                    <a:lnT>
                      <a:noFill/>
                    </a:lnT>
                    <a:lnB>
                      <a:noFill/>
                    </a:lnB>
                  </a:tcPr>
                </a:tc>
                <a:tc>
                  <a:txBody>
                    <a:bodyPr/>
                    <a:lstStyle/>
                    <a:p>
                      <a:pPr algn="l" fontAlgn="b"/>
                      <a:endParaRPr lang="en-US" sz="1800" b="0" i="0" u="none" strike="noStrike">
                        <a:solidFill>
                          <a:srgbClr val="000000"/>
                        </a:solidFill>
                        <a:latin typeface="Calibri"/>
                      </a:endParaRPr>
                    </a:p>
                  </a:txBody>
                  <a:tcPr marL="7620" marR="7620" marT="7620" marB="0" anchor="b">
                    <a:lnL>
                      <a:noFill/>
                    </a:lnL>
                    <a:lnR>
                      <a:noFill/>
                    </a:lnR>
                    <a:lnT>
                      <a:noFill/>
                    </a:lnT>
                    <a:lnB>
                      <a:noFill/>
                    </a:lnB>
                  </a:tcPr>
                </a:tc>
              </a:tr>
              <a:tr h="282350">
                <a:tc gridSpan="2">
                  <a:txBody>
                    <a:bodyPr/>
                    <a:lstStyle/>
                    <a:p>
                      <a:pPr algn="l" fontAlgn="b"/>
                      <a:r>
                        <a:rPr lang="en-US" sz="1800" b="0" i="0" u="none" strike="noStrike">
                          <a:solidFill>
                            <a:srgbClr val="000000"/>
                          </a:solidFill>
                          <a:latin typeface="Calibri"/>
                        </a:rPr>
                        <a:t>F-Statistic=</a:t>
                      </a:r>
                    </a:p>
                  </a:txBody>
                  <a:tcPr marL="7620" marR="7620" marT="7620" marB="0" anchor="b">
                    <a:lnL>
                      <a:noFill/>
                    </a:lnL>
                    <a:lnR>
                      <a:noFill/>
                    </a:lnR>
                    <a:lnT>
                      <a:noFill/>
                    </a:lnT>
                    <a:lnB>
                      <a:noFill/>
                    </a:lnB>
                  </a:tcPr>
                </a:tc>
                <a:tc hMerge="1">
                  <a:txBody>
                    <a:bodyPr/>
                    <a:lstStyle/>
                    <a:p>
                      <a:endParaRPr lang="en-US"/>
                    </a:p>
                  </a:txBody>
                  <a:tcPr/>
                </a:tc>
                <a:tc gridSpan="5">
                  <a:txBody>
                    <a:bodyPr/>
                    <a:lstStyle/>
                    <a:p>
                      <a:pPr algn="l" fontAlgn="b"/>
                      <a:r>
                        <a:rPr lang="en-US" sz="1800" b="0" i="0" u="none" strike="noStrike" dirty="0">
                          <a:solidFill>
                            <a:srgbClr val="000000"/>
                          </a:solidFill>
                          <a:latin typeface="Calibri"/>
                        </a:rPr>
                        <a:t>Variability between groups/Variability within groups</a:t>
                      </a:r>
                    </a:p>
                  </a:txBody>
                  <a:tcPr marL="7620" marR="7620" marT="7620" marB="0" anchor="b">
                    <a:lnL>
                      <a:noFill/>
                    </a:lnL>
                    <a:lnR>
                      <a:noFill/>
                    </a:lnR>
                    <a:lnT>
                      <a:noFill/>
                    </a:lnT>
                    <a:lnB>
                      <a:noFill/>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l" fontAlgn="b"/>
                      <a:endParaRPr lang="en-US" sz="1800" b="0" i="0" u="none" strike="noStrike">
                        <a:solidFill>
                          <a:srgbClr val="000000"/>
                        </a:solidFill>
                        <a:latin typeface="Calibri"/>
                      </a:endParaRPr>
                    </a:p>
                  </a:txBody>
                  <a:tcPr marL="7620" marR="7620" marT="7620" marB="0" anchor="b">
                    <a:lnL>
                      <a:noFill/>
                    </a:lnL>
                    <a:lnR>
                      <a:noFill/>
                    </a:lnR>
                    <a:lnT>
                      <a:noFill/>
                    </a:lnT>
                    <a:lnB>
                      <a:noFill/>
                    </a:lnB>
                  </a:tcPr>
                </a:tc>
              </a:tr>
              <a:tr h="282350">
                <a:tc>
                  <a:txBody>
                    <a:bodyPr/>
                    <a:lstStyle/>
                    <a:p>
                      <a:pPr algn="l" fontAlgn="b"/>
                      <a:endParaRPr lang="en-US" sz="1800" b="0" i="0" u="none" strike="noStrike">
                        <a:solidFill>
                          <a:srgbClr val="000000"/>
                        </a:solidFill>
                        <a:latin typeface="Calibri"/>
                      </a:endParaRPr>
                    </a:p>
                  </a:txBody>
                  <a:tcPr marL="7620" marR="7620" marT="7620" marB="0" anchor="b">
                    <a:lnL>
                      <a:noFill/>
                    </a:lnL>
                    <a:lnR>
                      <a:noFill/>
                    </a:lnR>
                    <a:lnT>
                      <a:noFill/>
                    </a:lnT>
                    <a:lnB>
                      <a:noFill/>
                    </a:lnB>
                  </a:tcPr>
                </a:tc>
                <a:tc>
                  <a:txBody>
                    <a:bodyPr/>
                    <a:lstStyle/>
                    <a:p>
                      <a:pPr algn="l" fontAlgn="b"/>
                      <a:endParaRPr lang="en-US" sz="1800" b="0" i="0" u="none" strike="noStrike">
                        <a:solidFill>
                          <a:srgbClr val="000000"/>
                        </a:solidFill>
                        <a:latin typeface="Calibri"/>
                      </a:endParaRPr>
                    </a:p>
                  </a:txBody>
                  <a:tcPr marL="7620" marR="7620" marT="7620" marB="0" anchor="b">
                    <a:lnL>
                      <a:noFill/>
                    </a:lnL>
                    <a:lnR>
                      <a:noFill/>
                    </a:lnR>
                    <a:lnT>
                      <a:noFill/>
                    </a:lnT>
                    <a:lnB>
                      <a:noFill/>
                    </a:lnB>
                  </a:tcPr>
                </a:tc>
                <a:tc>
                  <a:txBody>
                    <a:bodyPr/>
                    <a:lstStyle/>
                    <a:p>
                      <a:pPr algn="l" fontAlgn="b"/>
                      <a:r>
                        <a:rPr lang="en-US" sz="1800" b="0" i="0" u="none" strike="noStrike">
                          <a:solidFill>
                            <a:srgbClr val="000000"/>
                          </a:solidFill>
                          <a:latin typeface="Calibri"/>
                        </a:rPr>
                        <a:t>MSC/MSE</a:t>
                      </a:r>
                    </a:p>
                  </a:txBody>
                  <a:tcPr marL="7620" marR="7620" marT="7620" marB="0" anchor="b">
                    <a:lnL>
                      <a:noFill/>
                    </a:lnL>
                    <a:lnR>
                      <a:noFill/>
                    </a:lnR>
                    <a:lnT>
                      <a:noFill/>
                    </a:lnT>
                    <a:lnB>
                      <a:noFill/>
                    </a:lnB>
                  </a:tcPr>
                </a:tc>
                <a:tc>
                  <a:txBody>
                    <a:bodyPr/>
                    <a:lstStyle/>
                    <a:p>
                      <a:pPr algn="r" fontAlgn="b"/>
                      <a:r>
                        <a:rPr lang="en-US" sz="1800" b="0" i="0" u="none" strike="noStrike">
                          <a:solidFill>
                            <a:srgbClr val="000000"/>
                          </a:solidFill>
                          <a:latin typeface="Calibri"/>
                        </a:rPr>
                        <a:t>4</a:t>
                      </a:r>
                    </a:p>
                  </a:txBody>
                  <a:tcPr marL="7620" marR="7620" marT="7620" marB="0" anchor="b">
                    <a:lnL>
                      <a:noFill/>
                    </a:lnL>
                    <a:lnR>
                      <a:noFill/>
                    </a:lnR>
                    <a:lnT>
                      <a:noFill/>
                    </a:lnT>
                    <a:lnB>
                      <a:noFill/>
                    </a:lnB>
                  </a:tcPr>
                </a:tc>
                <a:tc>
                  <a:txBody>
                    <a:bodyPr/>
                    <a:lstStyle/>
                    <a:p>
                      <a:pPr algn="l" fontAlgn="b"/>
                      <a:endParaRPr lang="en-US" sz="1800" b="0" i="0" u="none" strike="noStrike">
                        <a:solidFill>
                          <a:srgbClr val="000000"/>
                        </a:solidFill>
                        <a:latin typeface="Calibri"/>
                      </a:endParaRPr>
                    </a:p>
                  </a:txBody>
                  <a:tcPr marL="7620" marR="7620" marT="7620" marB="0" anchor="b">
                    <a:lnL>
                      <a:noFill/>
                    </a:lnL>
                    <a:lnR>
                      <a:noFill/>
                    </a:lnR>
                    <a:lnT>
                      <a:noFill/>
                    </a:lnT>
                    <a:lnB>
                      <a:noFill/>
                    </a:lnB>
                  </a:tcPr>
                </a:tc>
                <a:tc>
                  <a:txBody>
                    <a:bodyPr/>
                    <a:lstStyle/>
                    <a:p>
                      <a:pPr algn="l" fontAlgn="b"/>
                      <a:endParaRPr lang="en-US" sz="1800" b="0" i="0" u="none" strike="noStrike">
                        <a:solidFill>
                          <a:srgbClr val="000000"/>
                        </a:solidFill>
                        <a:latin typeface="Calibri"/>
                      </a:endParaRPr>
                    </a:p>
                  </a:txBody>
                  <a:tcPr marL="7620" marR="7620" marT="7620" marB="0" anchor="b">
                    <a:lnL>
                      <a:noFill/>
                    </a:lnL>
                    <a:lnR>
                      <a:noFill/>
                    </a:lnR>
                    <a:lnT>
                      <a:noFill/>
                    </a:lnT>
                    <a:lnB>
                      <a:noFill/>
                    </a:lnB>
                  </a:tcPr>
                </a:tc>
                <a:tc>
                  <a:txBody>
                    <a:bodyPr/>
                    <a:lstStyle/>
                    <a:p>
                      <a:pPr algn="l" fontAlgn="b"/>
                      <a:endParaRPr lang="en-US" sz="1800" b="0" i="0" u="none" strike="noStrike" dirty="0">
                        <a:solidFill>
                          <a:srgbClr val="000000"/>
                        </a:solidFill>
                        <a:latin typeface="Calibri"/>
                      </a:endParaRPr>
                    </a:p>
                  </a:txBody>
                  <a:tcPr marL="7620" marR="7620" marT="7620" marB="0" anchor="b">
                    <a:lnL>
                      <a:noFill/>
                    </a:lnL>
                    <a:lnR>
                      <a:noFill/>
                    </a:lnR>
                    <a:lnT>
                      <a:noFill/>
                    </a:lnT>
                    <a:lnB>
                      <a:noFill/>
                    </a:lnB>
                  </a:tcPr>
                </a:tc>
                <a:tc>
                  <a:txBody>
                    <a:bodyPr/>
                    <a:lstStyle/>
                    <a:p>
                      <a:pPr algn="l" fontAlgn="b"/>
                      <a:endParaRPr lang="en-US" sz="1800" b="0" i="0" u="none" strike="noStrike">
                        <a:solidFill>
                          <a:srgbClr val="000000"/>
                        </a:solidFill>
                        <a:latin typeface="Calibri"/>
                      </a:endParaRPr>
                    </a:p>
                  </a:txBody>
                  <a:tcPr marL="7620" marR="7620" marT="7620" marB="0" anchor="b">
                    <a:lnL>
                      <a:noFill/>
                    </a:lnL>
                    <a:lnR>
                      <a:noFill/>
                    </a:lnR>
                    <a:lnT>
                      <a:noFill/>
                    </a:lnT>
                    <a:lnB>
                      <a:noFill/>
                    </a:lnB>
                  </a:tcPr>
                </a:tc>
              </a:tr>
              <a:tr h="282350">
                <a:tc>
                  <a:txBody>
                    <a:bodyPr/>
                    <a:lstStyle/>
                    <a:p>
                      <a:pPr algn="l" fontAlgn="b"/>
                      <a:endParaRPr lang="en-US" sz="1800" b="0" i="0" u="none" strike="noStrike">
                        <a:solidFill>
                          <a:srgbClr val="000000"/>
                        </a:solidFill>
                        <a:latin typeface="Calibri"/>
                      </a:endParaRPr>
                    </a:p>
                  </a:txBody>
                  <a:tcPr marL="7620" marR="7620" marT="7620" marB="0" anchor="b">
                    <a:lnL>
                      <a:noFill/>
                    </a:lnL>
                    <a:lnR>
                      <a:noFill/>
                    </a:lnR>
                    <a:lnT>
                      <a:noFill/>
                    </a:lnT>
                    <a:lnB>
                      <a:noFill/>
                    </a:lnB>
                  </a:tcPr>
                </a:tc>
                <a:tc>
                  <a:txBody>
                    <a:bodyPr/>
                    <a:lstStyle/>
                    <a:p>
                      <a:pPr algn="l" fontAlgn="b"/>
                      <a:endParaRPr lang="en-US" sz="1800" b="0" i="0" u="none" strike="noStrike">
                        <a:solidFill>
                          <a:srgbClr val="000000"/>
                        </a:solidFill>
                        <a:latin typeface="Calibri"/>
                      </a:endParaRPr>
                    </a:p>
                  </a:txBody>
                  <a:tcPr marL="7620" marR="7620" marT="7620" marB="0" anchor="b">
                    <a:lnL>
                      <a:noFill/>
                    </a:lnL>
                    <a:lnR>
                      <a:noFill/>
                    </a:lnR>
                    <a:lnT>
                      <a:noFill/>
                    </a:lnT>
                    <a:lnB>
                      <a:noFill/>
                    </a:lnB>
                  </a:tcPr>
                </a:tc>
                <a:tc>
                  <a:txBody>
                    <a:bodyPr/>
                    <a:lstStyle/>
                    <a:p>
                      <a:pPr algn="l" fontAlgn="b"/>
                      <a:endParaRPr lang="en-US" sz="1800" b="0" i="0" u="none" strike="noStrike">
                        <a:solidFill>
                          <a:srgbClr val="000000"/>
                        </a:solidFill>
                        <a:latin typeface="Calibri"/>
                      </a:endParaRPr>
                    </a:p>
                  </a:txBody>
                  <a:tcPr marL="7620" marR="7620" marT="7620" marB="0" anchor="b">
                    <a:lnL>
                      <a:noFill/>
                    </a:lnL>
                    <a:lnR>
                      <a:noFill/>
                    </a:lnR>
                    <a:lnT>
                      <a:noFill/>
                    </a:lnT>
                    <a:lnB>
                      <a:noFill/>
                    </a:lnB>
                  </a:tcPr>
                </a:tc>
                <a:tc>
                  <a:txBody>
                    <a:bodyPr/>
                    <a:lstStyle/>
                    <a:p>
                      <a:pPr algn="l" fontAlgn="b"/>
                      <a:endParaRPr lang="en-US" sz="1800" b="0" i="0" u="none" strike="noStrike">
                        <a:solidFill>
                          <a:srgbClr val="000000"/>
                        </a:solidFill>
                        <a:latin typeface="Calibri"/>
                      </a:endParaRPr>
                    </a:p>
                  </a:txBody>
                  <a:tcPr marL="7620" marR="7620" marT="7620" marB="0" anchor="b">
                    <a:lnL>
                      <a:noFill/>
                    </a:lnL>
                    <a:lnR>
                      <a:noFill/>
                    </a:lnR>
                    <a:lnT>
                      <a:noFill/>
                    </a:lnT>
                    <a:lnB>
                      <a:noFill/>
                    </a:lnB>
                  </a:tcPr>
                </a:tc>
                <a:tc>
                  <a:txBody>
                    <a:bodyPr/>
                    <a:lstStyle/>
                    <a:p>
                      <a:pPr algn="l" fontAlgn="b"/>
                      <a:endParaRPr lang="en-US" sz="1800" b="0" i="0" u="none" strike="noStrike">
                        <a:solidFill>
                          <a:srgbClr val="000000"/>
                        </a:solidFill>
                        <a:latin typeface="Calibri"/>
                      </a:endParaRPr>
                    </a:p>
                  </a:txBody>
                  <a:tcPr marL="7620" marR="7620" marT="7620" marB="0" anchor="b">
                    <a:lnL>
                      <a:noFill/>
                    </a:lnL>
                    <a:lnR>
                      <a:noFill/>
                    </a:lnR>
                    <a:lnT>
                      <a:noFill/>
                    </a:lnT>
                    <a:lnB>
                      <a:noFill/>
                    </a:lnB>
                  </a:tcPr>
                </a:tc>
                <a:tc>
                  <a:txBody>
                    <a:bodyPr/>
                    <a:lstStyle/>
                    <a:p>
                      <a:pPr algn="l" fontAlgn="b"/>
                      <a:endParaRPr lang="en-US" sz="1800" b="0" i="0" u="none" strike="noStrike">
                        <a:solidFill>
                          <a:srgbClr val="000000"/>
                        </a:solidFill>
                        <a:latin typeface="Calibri"/>
                      </a:endParaRPr>
                    </a:p>
                  </a:txBody>
                  <a:tcPr marL="7620" marR="7620" marT="7620" marB="0" anchor="b">
                    <a:lnL>
                      <a:noFill/>
                    </a:lnL>
                    <a:lnR>
                      <a:noFill/>
                    </a:lnR>
                    <a:lnT>
                      <a:noFill/>
                    </a:lnT>
                    <a:lnB>
                      <a:noFill/>
                    </a:lnB>
                  </a:tcPr>
                </a:tc>
                <a:tc>
                  <a:txBody>
                    <a:bodyPr/>
                    <a:lstStyle/>
                    <a:p>
                      <a:pPr algn="l" fontAlgn="b"/>
                      <a:endParaRPr lang="en-US" sz="1800" b="0" i="0" u="none" strike="noStrike" dirty="0">
                        <a:solidFill>
                          <a:srgbClr val="000000"/>
                        </a:solidFill>
                        <a:latin typeface="Calibri"/>
                      </a:endParaRPr>
                    </a:p>
                  </a:txBody>
                  <a:tcPr marL="7620" marR="7620" marT="7620" marB="0" anchor="b">
                    <a:lnL>
                      <a:noFill/>
                    </a:lnL>
                    <a:lnR>
                      <a:noFill/>
                    </a:lnR>
                    <a:lnT>
                      <a:noFill/>
                    </a:lnT>
                    <a:lnB>
                      <a:noFill/>
                    </a:lnB>
                  </a:tcPr>
                </a:tc>
                <a:tc>
                  <a:txBody>
                    <a:bodyPr/>
                    <a:lstStyle/>
                    <a:p>
                      <a:pPr algn="l" fontAlgn="b"/>
                      <a:endParaRPr lang="en-US" sz="1800" b="0" i="0" u="none" strike="noStrike">
                        <a:solidFill>
                          <a:srgbClr val="000000"/>
                        </a:solidFill>
                        <a:latin typeface="Calibri"/>
                      </a:endParaRPr>
                    </a:p>
                  </a:txBody>
                  <a:tcPr marL="7620" marR="7620" marT="7620" marB="0" anchor="b">
                    <a:lnL>
                      <a:noFill/>
                    </a:lnL>
                    <a:lnR>
                      <a:noFill/>
                    </a:lnR>
                    <a:lnT>
                      <a:noFill/>
                    </a:lnT>
                    <a:lnB>
                      <a:noFill/>
                    </a:lnB>
                  </a:tcPr>
                </a:tc>
              </a:tr>
              <a:tr h="282350">
                <a:tc gridSpan="6">
                  <a:txBody>
                    <a:bodyPr/>
                    <a:lstStyle/>
                    <a:p>
                      <a:pPr algn="l" fontAlgn="b"/>
                      <a:r>
                        <a:rPr lang="en-US" sz="1800" b="0" i="0" u="none" strike="noStrike">
                          <a:solidFill>
                            <a:srgbClr val="000000"/>
                          </a:solidFill>
                          <a:latin typeface="Calibri"/>
                        </a:rPr>
                        <a:t>The table value of F at 5% level of significance for Df 2,12 is 3.88</a:t>
                      </a:r>
                    </a:p>
                  </a:txBody>
                  <a:tcPr marL="7620" marR="7620" marT="7620" marB="0" anchor="b">
                    <a:lnL>
                      <a:noFill/>
                    </a:lnL>
                    <a:lnR>
                      <a:noFill/>
                    </a:lnR>
                    <a:lnT>
                      <a:noFill/>
                    </a:lnT>
                    <a:lnB>
                      <a:noFill/>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l" fontAlgn="b"/>
                      <a:endParaRPr lang="en-US" sz="1800" b="0" i="0" u="none" strike="noStrike" dirty="0">
                        <a:solidFill>
                          <a:srgbClr val="000000"/>
                        </a:solidFill>
                        <a:latin typeface="Calibri"/>
                      </a:endParaRPr>
                    </a:p>
                  </a:txBody>
                  <a:tcPr marL="7620" marR="7620" marT="7620" marB="0" anchor="b">
                    <a:lnL>
                      <a:noFill/>
                    </a:lnL>
                    <a:lnR>
                      <a:noFill/>
                    </a:lnR>
                    <a:lnT>
                      <a:noFill/>
                    </a:lnT>
                    <a:lnB>
                      <a:noFill/>
                    </a:lnB>
                  </a:tcPr>
                </a:tc>
                <a:tc>
                  <a:txBody>
                    <a:bodyPr/>
                    <a:lstStyle/>
                    <a:p>
                      <a:pPr algn="l" fontAlgn="b"/>
                      <a:endParaRPr lang="en-US" sz="1800" b="0" i="0" u="none" strike="noStrike">
                        <a:solidFill>
                          <a:srgbClr val="000000"/>
                        </a:solidFill>
                        <a:latin typeface="Calibri"/>
                      </a:endParaRPr>
                    </a:p>
                  </a:txBody>
                  <a:tcPr marL="7620" marR="7620" marT="7620" marB="0" anchor="b">
                    <a:lnL>
                      <a:noFill/>
                    </a:lnL>
                    <a:lnR>
                      <a:noFill/>
                    </a:lnR>
                    <a:lnT>
                      <a:noFill/>
                    </a:lnT>
                    <a:lnB>
                      <a:noFill/>
                    </a:lnB>
                  </a:tcPr>
                </a:tc>
              </a:tr>
              <a:tr h="282350">
                <a:tc gridSpan="4">
                  <a:txBody>
                    <a:bodyPr/>
                    <a:lstStyle/>
                    <a:p>
                      <a:pPr algn="l" fontAlgn="b"/>
                      <a:r>
                        <a:rPr lang="en-US" sz="1800" b="0" i="0" u="none" strike="noStrike">
                          <a:solidFill>
                            <a:srgbClr val="000000"/>
                          </a:solidFill>
                          <a:latin typeface="Calibri"/>
                        </a:rPr>
                        <a:t>The calculated value of F &gt; Table Value</a:t>
                      </a:r>
                    </a:p>
                  </a:txBody>
                  <a:tcPr marL="7620" marR="7620" marT="7620" marB="0" anchor="b">
                    <a:lnL>
                      <a:noFill/>
                    </a:lnL>
                    <a:lnR>
                      <a:noFill/>
                    </a:lnR>
                    <a:lnT>
                      <a:noFill/>
                    </a:lnT>
                    <a:lnB>
                      <a:noFill/>
                    </a:lnB>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l" fontAlgn="b"/>
                      <a:endParaRPr lang="en-US" sz="1800" b="0" i="0" u="none" strike="noStrike">
                        <a:solidFill>
                          <a:srgbClr val="000000"/>
                        </a:solidFill>
                        <a:latin typeface="Calibri"/>
                      </a:endParaRPr>
                    </a:p>
                  </a:txBody>
                  <a:tcPr marL="7620" marR="7620" marT="7620" marB="0" anchor="b">
                    <a:lnL>
                      <a:noFill/>
                    </a:lnL>
                    <a:lnR>
                      <a:noFill/>
                    </a:lnR>
                    <a:lnT>
                      <a:noFill/>
                    </a:lnT>
                    <a:lnB>
                      <a:noFill/>
                    </a:lnB>
                  </a:tcPr>
                </a:tc>
                <a:tc>
                  <a:txBody>
                    <a:bodyPr/>
                    <a:lstStyle/>
                    <a:p>
                      <a:pPr algn="l" fontAlgn="b"/>
                      <a:endParaRPr lang="en-US" sz="1800" b="0" i="0" u="none" strike="noStrike">
                        <a:solidFill>
                          <a:srgbClr val="000000"/>
                        </a:solidFill>
                        <a:latin typeface="Calibri"/>
                      </a:endParaRPr>
                    </a:p>
                  </a:txBody>
                  <a:tcPr marL="7620" marR="7620" marT="7620" marB="0" anchor="b">
                    <a:lnL>
                      <a:noFill/>
                    </a:lnL>
                    <a:lnR>
                      <a:noFill/>
                    </a:lnR>
                    <a:lnT>
                      <a:noFill/>
                    </a:lnT>
                    <a:lnB>
                      <a:noFill/>
                    </a:lnB>
                  </a:tcPr>
                </a:tc>
                <a:tc>
                  <a:txBody>
                    <a:bodyPr/>
                    <a:lstStyle/>
                    <a:p>
                      <a:pPr algn="l" fontAlgn="b"/>
                      <a:endParaRPr lang="en-US" sz="1800" b="0" i="0" u="none" strike="noStrike" dirty="0">
                        <a:solidFill>
                          <a:srgbClr val="000000"/>
                        </a:solidFill>
                        <a:latin typeface="Calibri"/>
                      </a:endParaRPr>
                    </a:p>
                  </a:txBody>
                  <a:tcPr marL="7620" marR="7620" marT="7620" marB="0" anchor="b">
                    <a:lnL>
                      <a:noFill/>
                    </a:lnL>
                    <a:lnR>
                      <a:noFill/>
                    </a:lnR>
                    <a:lnT>
                      <a:noFill/>
                    </a:lnT>
                    <a:lnB>
                      <a:noFill/>
                    </a:lnB>
                  </a:tcPr>
                </a:tc>
                <a:tc>
                  <a:txBody>
                    <a:bodyPr/>
                    <a:lstStyle/>
                    <a:p>
                      <a:pPr algn="l" fontAlgn="b"/>
                      <a:endParaRPr lang="en-US" sz="1800" b="0" i="0" u="none" strike="noStrike">
                        <a:solidFill>
                          <a:srgbClr val="000000"/>
                        </a:solidFill>
                        <a:latin typeface="Calibri"/>
                      </a:endParaRPr>
                    </a:p>
                  </a:txBody>
                  <a:tcPr marL="7620" marR="7620" marT="7620" marB="0" anchor="b">
                    <a:lnL>
                      <a:noFill/>
                    </a:lnL>
                    <a:lnR>
                      <a:noFill/>
                    </a:lnR>
                    <a:lnT>
                      <a:noFill/>
                    </a:lnT>
                    <a:lnB>
                      <a:noFill/>
                    </a:lnB>
                  </a:tcPr>
                </a:tc>
              </a:tr>
              <a:tr h="282350">
                <a:tc gridSpan="2">
                  <a:txBody>
                    <a:bodyPr/>
                    <a:lstStyle/>
                    <a:p>
                      <a:pPr algn="l" fontAlgn="b"/>
                      <a:r>
                        <a:rPr lang="en-US" sz="1800" b="0" i="0" u="none" strike="noStrike">
                          <a:solidFill>
                            <a:srgbClr val="000000"/>
                          </a:solidFill>
                          <a:latin typeface="Calibri"/>
                        </a:rPr>
                        <a:t>H0 is rejected</a:t>
                      </a:r>
                    </a:p>
                  </a:txBody>
                  <a:tcPr marL="7620" marR="7620" marT="7620" marB="0" anchor="b">
                    <a:lnL>
                      <a:noFill/>
                    </a:lnL>
                    <a:lnR>
                      <a:noFill/>
                    </a:lnR>
                    <a:lnT>
                      <a:noFill/>
                    </a:lnT>
                    <a:lnB>
                      <a:noFill/>
                    </a:lnB>
                  </a:tcPr>
                </a:tc>
                <a:tc hMerge="1">
                  <a:txBody>
                    <a:bodyPr/>
                    <a:lstStyle/>
                    <a:p>
                      <a:endParaRPr lang="en-US"/>
                    </a:p>
                  </a:txBody>
                  <a:tcPr/>
                </a:tc>
                <a:tc>
                  <a:txBody>
                    <a:bodyPr/>
                    <a:lstStyle/>
                    <a:p>
                      <a:pPr algn="l" fontAlgn="b"/>
                      <a:endParaRPr lang="en-US" sz="1800" b="0" i="0" u="none" strike="noStrike">
                        <a:solidFill>
                          <a:srgbClr val="000000"/>
                        </a:solidFill>
                        <a:latin typeface="Calibri"/>
                      </a:endParaRPr>
                    </a:p>
                  </a:txBody>
                  <a:tcPr marL="7620" marR="7620" marT="7620" marB="0" anchor="b">
                    <a:lnL>
                      <a:noFill/>
                    </a:lnL>
                    <a:lnR>
                      <a:noFill/>
                    </a:lnR>
                    <a:lnT>
                      <a:noFill/>
                    </a:lnT>
                    <a:lnB>
                      <a:noFill/>
                    </a:lnB>
                  </a:tcPr>
                </a:tc>
                <a:tc>
                  <a:txBody>
                    <a:bodyPr/>
                    <a:lstStyle/>
                    <a:p>
                      <a:pPr algn="l" fontAlgn="b"/>
                      <a:endParaRPr lang="en-US" sz="1800" b="0" i="0" u="none" strike="noStrike">
                        <a:solidFill>
                          <a:srgbClr val="000000"/>
                        </a:solidFill>
                        <a:latin typeface="Calibri"/>
                      </a:endParaRPr>
                    </a:p>
                  </a:txBody>
                  <a:tcPr marL="7620" marR="7620" marT="7620" marB="0" anchor="b">
                    <a:lnL>
                      <a:noFill/>
                    </a:lnL>
                    <a:lnR>
                      <a:noFill/>
                    </a:lnR>
                    <a:lnT>
                      <a:noFill/>
                    </a:lnT>
                    <a:lnB>
                      <a:noFill/>
                    </a:lnB>
                  </a:tcPr>
                </a:tc>
                <a:tc>
                  <a:txBody>
                    <a:bodyPr/>
                    <a:lstStyle/>
                    <a:p>
                      <a:pPr algn="l" fontAlgn="b"/>
                      <a:endParaRPr lang="en-US" sz="1800" b="0" i="0" u="none" strike="noStrike">
                        <a:solidFill>
                          <a:srgbClr val="000000"/>
                        </a:solidFill>
                        <a:latin typeface="Calibri"/>
                      </a:endParaRPr>
                    </a:p>
                  </a:txBody>
                  <a:tcPr marL="7620" marR="7620" marT="7620" marB="0" anchor="b">
                    <a:lnL>
                      <a:noFill/>
                    </a:lnL>
                    <a:lnR>
                      <a:noFill/>
                    </a:lnR>
                    <a:lnT>
                      <a:noFill/>
                    </a:lnT>
                    <a:lnB>
                      <a:noFill/>
                    </a:lnB>
                  </a:tcPr>
                </a:tc>
                <a:tc>
                  <a:txBody>
                    <a:bodyPr/>
                    <a:lstStyle/>
                    <a:p>
                      <a:pPr algn="l" fontAlgn="b"/>
                      <a:endParaRPr lang="en-US" sz="1800" b="0" i="0" u="none" strike="noStrike">
                        <a:solidFill>
                          <a:srgbClr val="000000"/>
                        </a:solidFill>
                        <a:latin typeface="Calibri"/>
                      </a:endParaRPr>
                    </a:p>
                  </a:txBody>
                  <a:tcPr marL="7620" marR="7620" marT="7620" marB="0" anchor="b">
                    <a:lnL>
                      <a:noFill/>
                    </a:lnL>
                    <a:lnR>
                      <a:noFill/>
                    </a:lnR>
                    <a:lnT>
                      <a:noFill/>
                    </a:lnT>
                    <a:lnB>
                      <a:noFill/>
                    </a:lnB>
                  </a:tcPr>
                </a:tc>
                <a:tc>
                  <a:txBody>
                    <a:bodyPr/>
                    <a:lstStyle/>
                    <a:p>
                      <a:pPr algn="l" fontAlgn="b"/>
                      <a:endParaRPr lang="en-US" sz="1800" b="0" i="0" u="none" strike="noStrike" dirty="0">
                        <a:solidFill>
                          <a:srgbClr val="000000"/>
                        </a:solidFill>
                        <a:latin typeface="Calibri"/>
                      </a:endParaRPr>
                    </a:p>
                  </a:txBody>
                  <a:tcPr marL="7620" marR="7620" marT="7620" marB="0" anchor="b">
                    <a:lnL>
                      <a:noFill/>
                    </a:lnL>
                    <a:lnR>
                      <a:noFill/>
                    </a:lnR>
                    <a:lnT>
                      <a:noFill/>
                    </a:lnT>
                    <a:lnB>
                      <a:noFill/>
                    </a:lnB>
                  </a:tcPr>
                </a:tc>
                <a:tc>
                  <a:txBody>
                    <a:bodyPr/>
                    <a:lstStyle/>
                    <a:p>
                      <a:pPr algn="l" fontAlgn="b"/>
                      <a:endParaRPr lang="en-US" sz="1800" b="0" i="0" u="none" strike="noStrike">
                        <a:solidFill>
                          <a:srgbClr val="000000"/>
                        </a:solidFill>
                        <a:latin typeface="Calibri"/>
                      </a:endParaRPr>
                    </a:p>
                  </a:txBody>
                  <a:tcPr marL="7620" marR="7620" marT="7620" marB="0" anchor="b">
                    <a:lnL>
                      <a:noFill/>
                    </a:lnL>
                    <a:lnR>
                      <a:noFill/>
                    </a:lnR>
                    <a:lnT>
                      <a:noFill/>
                    </a:lnT>
                    <a:lnB>
                      <a:noFill/>
                    </a:lnB>
                  </a:tcPr>
                </a:tc>
              </a:tr>
              <a:tr h="282350">
                <a:tc gridSpan="5">
                  <a:txBody>
                    <a:bodyPr/>
                    <a:lstStyle/>
                    <a:p>
                      <a:pPr algn="l" fontAlgn="b"/>
                      <a:r>
                        <a:rPr lang="en-US" sz="1800" b="0" i="0" u="none" strike="noStrike">
                          <a:solidFill>
                            <a:srgbClr val="000000"/>
                          </a:solidFill>
                          <a:latin typeface="Calibri"/>
                        </a:rPr>
                        <a:t>Hence there is significant difference in sample means</a:t>
                      </a:r>
                    </a:p>
                  </a:txBody>
                  <a:tcPr marL="7620" marR="7620" marT="7620" marB="0" anchor="b">
                    <a:lnL>
                      <a:noFill/>
                    </a:lnL>
                    <a:lnR>
                      <a:noFill/>
                    </a:lnR>
                    <a:lnT>
                      <a:noFill/>
                    </a:lnT>
                    <a:lnB>
                      <a:noFill/>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l" fontAlgn="b"/>
                      <a:endParaRPr lang="en-US" sz="1800" b="0" i="0" u="none" strike="noStrike">
                        <a:solidFill>
                          <a:srgbClr val="000000"/>
                        </a:solidFill>
                        <a:latin typeface="Calibri"/>
                      </a:endParaRPr>
                    </a:p>
                  </a:txBody>
                  <a:tcPr marL="7620" marR="7620" marT="7620" marB="0" anchor="b">
                    <a:lnL>
                      <a:noFill/>
                    </a:lnL>
                    <a:lnR>
                      <a:noFill/>
                    </a:lnR>
                    <a:lnT>
                      <a:noFill/>
                    </a:lnT>
                    <a:lnB>
                      <a:noFill/>
                    </a:lnB>
                  </a:tcPr>
                </a:tc>
                <a:tc>
                  <a:txBody>
                    <a:bodyPr/>
                    <a:lstStyle/>
                    <a:p>
                      <a:pPr algn="l" fontAlgn="b"/>
                      <a:endParaRPr lang="en-US" sz="1800" b="0" i="0" u="none" strike="noStrike" dirty="0">
                        <a:solidFill>
                          <a:srgbClr val="000000"/>
                        </a:solidFill>
                        <a:latin typeface="Calibri"/>
                      </a:endParaRPr>
                    </a:p>
                  </a:txBody>
                  <a:tcPr marL="7620" marR="7620" marT="7620" marB="0" anchor="b">
                    <a:lnL>
                      <a:noFill/>
                    </a:lnL>
                    <a:lnR>
                      <a:noFill/>
                    </a:lnR>
                    <a:lnT>
                      <a:noFill/>
                    </a:lnT>
                    <a:lnB>
                      <a:noFill/>
                    </a:lnB>
                  </a:tcPr>
                </a:tc>
                <a:tc>
                  <a:txBody>
                    <a:bodyPr/>
                    <a:lstStyle/>
                    <a:p>
                      <a:pPr algn="l" fontAlgn="b"/>
                      <a:endParaRPr lang="en-US" sz="1800" b="0" i="0" u="none" strike="noStrike" dirty="0">
                        <a:solidFill>
                          <a:srgbClr val="000000"/>
                        </a:solidFill>
                        <a:latin typeface="Calibri"/>
                      </a:endParaRPr>
                    </a:p>
                  </a:txBody>
                  <a:tcPr marL="7620" marR="7620" marT="7620" marB="0" anchor="b">
                    <a:lnL>
                      <a:noFill/>
                    </a:lnL>
                    <a:lnR>
                      <a:noFill/>
                    </a:lnR>
                    <a:lnT>
                      <a:noFill/>
                    </a:lnT>
                    <a:lnB>
                      <a:noFill/>
                    </a:lnB>
                  </a:tcPr>
                </a:tc>
              </a:tr>
            </a:tbl>
          </a:graphicData>
        </a:graphic>
      </p:graphicFrame>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9810" name="Picture 2"/>
          <p:cNvPicPr>
            <a:picLocks noChangeAspect="1" noChangeArrowheads="1"/>
          </p:cNvPicPr>
          <p:nvPr/>
        </p:nvPicPr>
        <p:blipFill>
          <a:blip r:embed="rId3"/>
          <a:srcRect/>
          <a:stretch>
            <a:fillRect/>
          </a:stretch>
        </p:blipFill>
        <p:spPr bwMode="auto">
          <a:xfrm>
            <a:off x="428595" y="571480"/>
            <a:ext cx="8849799" cy="500066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1859" name="Picture 3"/>
          <p:cNvPicPr>
            <a:picLocks noChangeAspect="1" noChangeArrowheads="1"/>
          </p:cNvPicPr>
          <p:nvPr/>
        </p:nvPicPr>
        <p:blipFill>
          <a:blip r:embed="rId2"/>
          <a:srcRect/>
          <a:stretch>
            <a:fillRect/>
          </a:stretch>
        </p:blipFill>
        <p:spPr bwMode="auto">
          <a:xfrm>
            <a:off x="1881188" y="719138"/>
            <a:ext cx="5381625" cy="5419725"/>
          </a:xfrm>
          <a:prstGeom prst="rect">
            <a:avLst/>
          </a:prstGeom>
          <a:noFill/>
          <a:ln w="9525">
            <a:noFill/>
            <a:miter lim="800000"/>
            <a:headEnd/>
            <a:tailEnd/>
          </a:ln>
          <a:effectLst/>
        </p:spPr>
      </p:pic>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0834" name="Picture 2"/>
          <p:cNvPicPr>
            <a:picLocks noChangeAspect="1" noChangeArrowheads="1"/>
          </p:cNvPicPr>
          <p:nvPr/>
        </p:nvPicPr>
        <p:blipFill>
          <a:blip r:embed="rId2"/>
          <a:srcRect/>
          <a:stretch>
            <a:fillRect/>
          </a:stretch>
        </p:blipFill>
        <p:spPr bwMode="auto">
          <a:xfrm>
            <a:off x="1071538" y="1357297"/>
            <a:ext cx="8072462" cy="3512317"/>
          </a:xfrm>
          <a:prstGeom prst="rect">
            <a:avLst/>
          </a:prstGeom>
          <a:noFill/>
          <a:ln w="9525">
            <a:noFill/>
            <a:miter lim="800000"/>
            <a:headEnd/>
            <a:tailEnd/>
          </a:ln>
          <a:effectLst/>
        </p:spPr>
      </p:pic>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0050" name="Picture 2"/>
          <p:cNvPicPr>
            <a:picLocks noChangeAspect="1" noChangeArrowheads="1"/>
          </p:cNvPicPr>
          <p:nvPr/>
        </p:nvPicPr>
        <p:blipFill>
          <a:blip r:embed="rId2"/>
          <a:srcRect/>
          <a:stretch>
            <a:fillRect/>
          </a:stretch>
        </p:blipFill>
        <p:spPr bwMode="auto">
          <a:xfrm>
            <a:off x="357157" y="428604"/>
            <a:ext cx="8572561" cy="4929222"/>
          </a:xfrm>
          <a:prstGeom prst="rect">
            <a:avLst/>
          </a:prstGeom>
          <a:noFill/>
          <a:ln w="9525">
            <a:noFill/>
            <a:miter lim="800000"/>
            <a:headEnd/>
            <a:tailEnd/>
          </a:ln>
          <a:effectLst/>
        </p:spPr>
      </p:pic>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1075" name="Picture 3"/>
          <p:cNvPicPr>
            <a:picLocks noChangeAspect="1" noChangeArrowheads="1"/>
          </p:cNvPicPr>
          <p:nvPr/>
        </p:nvPicPr>
        <p:blipFill>
          <a:blip r:embed="rId2"/>
          <a:srcRect/>
          <a:stretch>
            <a:fillRect/>
          </a:stretch>
        </p:blipFill>
        <p:spPr bwMode="auto">
          <a:xfrm>
            <a:off x="0" y="642918"/>
            <a:ext cx="9144000" cy="4786345"/>
          </a:xfrm>
          <a:prstGeom prst="rect">
            <a:avLst/>
          </a:prstGeom>
          <a:noFill/>
          <a:ln w="9525">
            <a:noFill/>
            <a:miter lim="800000"/>
            <a:headEnd/>
            <a:tailEnd/>
          </a:ln>
          <a:effectLst/>
        </p:spPr>
      </p:pic>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2098" name="Picture 2"/>
          <p:cNvPicPr>
            <a:picLocks noChangeAspect="1" noChangeArrowheads="1"/>
          </p:cNvPicPr>
          <p:nvPr/>
        </p:nvPicPr>
        <p:blipFill>
          <a:blip r:embed="rId2"/>
          <a:srcRect/>
          <a:stretch>
            <a:fillRect/>
          </a:stretch>
        </p:blipFill>
        <p:spPr bwMode="auto">
          <a:xfrm>
            <a:off x="113542" y="1214422"/>
            <a:ext cx="8773097" cy="4357717"/>
          </a:xfrm>
          <a:prstGeom prst="rect">
            <a:avLst/>
          </a:prstGeom>
          <a:noFill/>
          <a:ln w="9525">
            <a:noFill/>
            <a:miter lim="800000"/>
            <a:headEnd/>
            <a:tailEnd/>
          </a:ln>
          <a:effectLst/>
        </p:spPr>
      </p:pic>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6194" name="Picture 2"/>
          <p:cNvPicPr>
            <a:picLocks noChangeAspect="1" noChangeArrowheads="1"/>
          </p:cNvPicPr>
          <p:nvPr/>
        </p:nvPicPr>
        <p:blipFill>
          <a:blip r:embed="rId2"/>
          <a:srcRect/>
          <a:stretch>
            <a:fillRect/>
          </a:stretch>
        </p:blipFill>
        <p:spPr bwMode="auto">
          <a:xfrm>
            <a:off x="2100263" y="704850"/>
            <a:ext cx="4943475" cy="5448300"/>
          </a:xfrm>
          <a:prstGeom prst="rect">
            <a:avLst/>
          </a:prstGeom>
          <a:noFill/>
          <a:ln w="9525">
            <a:noFill/>
            <a:miter lim="800000"/>
            <a:headEnd/>
            <a:tailEnd/>
          </a:ln>
          <a:effectLst/>
        </p:spPr>
      </p:pic>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5170" name="Picture 2"/>
          <p:cNvPicPr>
            <a:picLocks noChangeAspect="1" noChangeArrowheads="1"/>
          </p:cNvPicPr>
          <p:nvPr/>
        </p:nvPicPr>
        <p:blipFill>
          <a:blip r:embed="rId2"/>
          <a:srcRect/>
          <a:stretch>
            <a:fillRect/>
          </a:stretch>
        </p:blipFill>
        <p:spPr bwMode="auto">
          <a:xfrm>
            <a:off x="371475" y="1100138"/>
            <a:ext cx="8401050" cy="4657725"/>
          </a:xfrm>
          <a:prstGeom prst="rect">
            <a:avLst/>
          </a:prstGeom>
          <a:noFill/>
          <a:ln w="9525">
            <a:noFill/>
            <a:miter lim="800000"/>
            <a:headEnd/>
            <a:tailEnd/>
          </a:ln>
          <a:effec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2"/>
          <p:cNvPicPr>
            <a:picLocks noChangeAspect="1" noChangeArrowheads="1"/>
          </p:cNvPicPr>
          <p:nvPr/>
        </p:nvPicPr>
        <p:blipFill>
          <a:blip r:embed="rId3"/>
          <a:srcRect/>
          <a:stretch>
            <a:fillRect/>
          </a:stretch>
        </p:blipFill>
        <p:spPr bwMode="auto">
          <a:xfrm>
            <a:off x="476250" y="2343150"/>
            <a:ext cx="8191500" cy="21717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22" name="Picture 2"/>
          <p:cNvPicPr>
            <a:picLocks noChangeAspect="1" noChangeArrowheads="1"/>
          </p:cNvPicPr>
          <p:nvPr/>
        </p:nvPicPr>
        <p:blipFill>
          <a:blip r:embed="rId2"/>
          <a:srcRect/>
          <a:stretch>
            <a:fillRect/>
          </a:stretch>
        </p:blipFill>
        <p:spPr bwMode="auto">
          <a:xfrm>
            <a:off x="357158" y="714356"/>
            <a:ext cx="8467369" cy="4357718"/>
          </a:xfrm>
          <a:prstGeom prst="rect">
            <a:avLst/>
          </a:prstGeom>
          <a:noFill/>
          <a:ln w="9525">
            <a:noFill/>
            <a:miter lim="800000"/>
            <a:headEnd/>
            <a:tailEnd/>
          </a:ln>
          <a:effectLst/>
        </p:spPr>
      </p:pic>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500034" y="428604"/>
            <a:ext cx="8072494" cy="2031325"/>
          </a:xfrm>
          <a:prstGeom prst="rect">
            <a:avLst/>
          </a:prstGeom>
        </p:spPr>
        <p:txBody>
          <a:bodyPr wrap="square">
            <a:spAutoFit/>
          </a:bodyPr>
          <a:lstStyle/>
          <a:p>
            <a:r>
              <a:rPr lang="en-US" b="1" dirty="0" smtClean="0"/>
              <a:t>Chi-Square Test- </a:t>
            </a:r>
            <a:r>
              <a:rPr lang="en-US" dirty="0" smtClean="0"/>
              <a:t>The test is applied when you have two </a:t>
            </a:r>
            <a:r>
              <a:rPr lang="en-US" dirty="0" smtClean="0">
                <a:hlinkClick r:id="rId2"/>
              </a:rPr>
              <a:t>categorical variables</a:t>
            </a:r>
            <a:r>
              <a:rPr lang="en-US" dirty="0" smtClean="0"/>
              <a:t> from a single population. It is used to determine whether there is a significant association between the two variables.</a:t>
            </a:r>
          </a:p>
          <a:p>
            <a:r>
              <a:rPr lang="en-US" dirty="0" smtClean="0"/>
              <a:t>For example, in an election survey, voters might be classified by gender (male or female) and voting preference (Democrat, Republican, or Independent). We could use a chi-square test for independence to determine whether gender is related to voting preference</a:t>
            </a:r>
            <a:endParaRPr lang="en-US" dirty="0"/>
          </a:p>
        </p:txBody>
      </p:sp>
    </p:spTree>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882" name="Picture 2"/>
          <p:cNvPicPr>
            <a:picLocks noChangeAspect="1" noChangeArrowheads="1"/>
          </p:cNvPicPr>
          <p:nvPr/>
        </p:nvPicPr>
        <p:blipFill>
          <a:blip r:embed="rId2"/>
          <a:srcRect/>
          <a:stretch>
            <a:fillRect/>
          </a:stretch>
        </p:blipFill>
        <p:spPr bwMode="auto">
          <a:xfrm>
            <a:off x="642910" y="571479"/>
            <a:ext cx="7429552" cy="6254507"/>
          </a:xfrm>
          <a:prstGeom prst="rect">
            <a:avLst/>
          </a:prstGeom>
          <a:noFill/>
          <a:ln w="9525">
            <a:noFill/>
            <a:miter lim="800000"/>
            <a:headEnd/>
            <a:tailEnd/>
          </a:ln>
          <a:effectLst/>
        </p:spPr>
      </p:pic>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9026" name="Picture 2"/>
          <p:cNvPicPr>
            <a:picLocks noChangeAspect="1" noChangeArrowheads="1"/>
          </p:cNvPicPr>
          <p:nvPr/>
        </p:nvPicPr>
        <p:blipFill>
          <a:blip r:embed="rId2"/>
          <a:srcRect/>
          <a:stretch>
            <a:fillRect/>
          </a:stretch>
        </p:blipFill>
        <p:spPr bwMode="auto">
          <a:xfrm>
            <a:off x="590550" y="733425"/>
            <a:ext cx="7962900" cy="5391150"/>
          </a:xfrm>
          <a:prstGeom prst="rect">
            <a:avLst/>
          </a:prstGeom>
          <a:noFill/>
          <a:ln w="9525">
            <a:noFill/>
            <a:miter lim="800000"/>
            <a:headEnd/>
            <a:tailEnd/>
          </a:ln>
          <a:effectLst/>
        </p:spPr>
      </p:pic>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42812" y="857232"/>
            <a:ext cx="9001188" cy="3693319"/>
          </a:xfrm>
          <a:prstGeom prst="rect">
            <a:avLst/>
          </a:prstGeom>
        </p:spPr>
        <p:txBody>
          <a:bodyPr wrap="square">
            <a:spAutoFit/>
          </a:bodyPr>
          <a:lstStyle/>
          <a:p>
            <a:r>
              <a:rPr lang="en-US" dirty="0" smtClean="0"/>
              <a:t>In </a:t>
            </a:r>
            <a:r>
              <a:rPr lang="en-US" dirty="0" smtClean="0">
                <a:hlinkClick r:id="rId2" tooltip="Probability theory"/>
              </a:rPr>
              <a:t>probability theory</a:t>
            </a:r>
            <a:r>
              <a:rPr lang="en-US" dirty="0" smtClean="0"/>
              <a:t> and </a:t>
            </a:r>
            <a:r>
              <a:rPr lang="en-US" dirty="0" smtClean="0">
                <a:hlinkClick r:id="rId3" tooltip="Statistics"/>
              </a:rPr>
              <a:t>statistics</a:t>
            </a:r>
            <a:r>
              <a:rPr lang="en-US" dirty="0" smtClean="0"/>
              <a:t>, the </a:t>
            </a:r>
            <a:r>
              <a:rPr lang="en-US" b="1" dirty="0" smtClean="0"/>
              <a:t>chi-square distribution</a:t>
            </a:r>
            <a:r>
              <a:rPr lang="en-US" dirty="0" smtClean="0"/>
              <a:t> (also </a:t>
            </a:r>
            <a:r>
              <a:rPr lang="en-US" b="1" dirty="0" smtClean="0"/>
              <a:t>chi-squared</a:t>
            </a:r>
            <a:r>
              <a:rPr lang="en-US" dirty="0" smtClean="0"/>
              <a:t> or </a:t>
            </a:r>
            <a:r>
              <a:rPr lang="en-US" b="1" i="1" dirty="0" smtClean="0"/>
              <a:t>χ</a:t>
            </a:r>
            <a:r>
              <a:rPr lang="en-US" b="1" baseline="30000" dirty="0" smtClean="0"/>
              <a:t>2</a:t>
            </a:r>
            <a:r>
              <a:rPr lang="en-US" b="1" dirty="0" smtClean="0"/>
              <a:t>-distribution</a:t>
            </a:r>
            <a:r>
              <a:rPr lang="en-US" dirty="0" smtClean="0"/>
              <a:t>) with </a:t>
            </a:r>
            <a:r>
              <a:rPr lang="en-US" i="1" dirty="0" smtClean="0"/>
              <a:t>k</a:t>
            </a:r>
            <a:r>
              <a:rPr lang="en-US" dirty="0" smtClean="0"/>
              <a:t> </a:t>
            </a:r>
            <a:r>
              <a:rPr lang="en-US" dirty="0" smtClean="0">
                <a:hlinkClick r:id="rId4" tooltip="Degrees of freedom (statistics)"/>
              </a:rPr>
              <a:t>degrees of freedom</a:t>
            </a:r>
            <a:r>
              <a:rPr lang="en-US" dirty="0" smtClean="0"/>
              <a:t> is the distribution of a sum of the squares of </a:t>
            </a:r>
            <a:r>
              <a:rPr lang="en-US" i="1" dirty="0" smtClean="0"/>
              <a:t>k</a:t>
            </a:r>
            <a:r>
              <a:rPr lang="en-US" dirty="0" smtClean="0"/>
              <a:t> </a:t>
            </a:r>
            <a:r>
              <a:rPr lang="en-US" dirty="0" smtClean="0">
                <a:hlinkClick r:id="rId5" tooltip="Independence (probability theory)"/>
              </a:rPr>
              <a:t>independent</a:t>
            </a:r>
            <a:r>
              <a:rPr lang="en-US" dirty="0" smtClean="0"/>
              <a:t> </a:t>
            </a:r>
            <a:r>
              <a:rPr lang="en-US" dirty="0" smtClean="0">
                <a:hlinkClick r:id="rId6" tooltip="Standard normal"/>
              </a:rPr>
              <a:t>standard normal</a:t>
            </a:r>
            <a:r>
              <a:rPr lang="en-US" dirty="0" smtClean="0"/>
              <a:t> random variables. The chi-square distribution is a special case of the </a:t>
            </a:r>
            <a:r>
              <a:rPr lang="en-US" dirty="0" smtClean="0">
                <a:hlinkClick r:id="rId7" tooltip="Gamma distribution"/>
              </a:rPr>
              <a:t>gamma distribution</a:t>
            </a:r>
            <a:r>
              <a:rPr lang="en-US" dirty="0" smtClean="0"/>
              <a:t> and is one of the most widely used </a:t>
            </a:r>
            <a:r>
              <a:rPr lang="en-US" dirty="0" smtClean="0">
                <a:hlinkClick r:id="rId8" tooltip="Probability distribution"/>
              </a:rPr>
              <a:t>probability distributions</a:t>
            </a:r>
            <a:r>
              <a:rPr lang="en-US" dirty="0" smtClean="0"/>
              <a:t> in </a:t>
            </a:r>
            <a:r>
              <a:rPr lang="en-US" dirty="0" smtClean="0">
                <a:hlinkClick r:id="rId9" tooltip="Inferential statistics"/>
              </a:rPr>
              <a:t>inferential statistics</a:t>
            </a:r>
            <a:r>
              <a:rPr lang="en-US" dirty="0" smtClean="0"/>
              <a:t>, notably in </a:t>
            </a:r>
            <a:r>
              <a:rPr lang="en-US" dirty="0" smtClean="0">
                <a:hlinkClick r:id="rId10" tooltip="Hypothesis testing"/>
              </a:rPr>
              <a:t>hypothesis testing</a:t>
            </a:r>
            <a:r>
              <a:rPr lang="en-US" dirty="0" smtClean="0"/>
              <a:t> or in construction of </a:t>
            </a:r>
            <a:r>
              <a:rPr lang="en-US" dirty="0" smtClean="0">
                <a:hlinkClick r:id="rId11" tooltip="Confidence interval"/>
              </a:rPr>
              <a:t>confidence intervals</a:t>
            </a:r>
            <a:r>
              <a:rPr lang="en-US" dirty="0" smtClean="0"/>
              <a:t>.</a:t>
            </a:r>
            <a:r>
              <a:rPr lang="en-US" baseline="30000" dirty="0" smtClean="0">
                <a:hlinkClick r:id="rId12"/>
              </a:rPr>
              <a:t>[2][3][4][5]</a:t>
            </a:r>
            <a:r>
              <a:rPr lang="en-US" dirty="0" smtClean="0"/>
              <a:t>When it is being distinguished from the more general </a:t>
            </a:r>
            <a:r>
              <a:rPr lang="en-US" dirty="0" err="1" smtClean="0">
                <a:hlinkClick r:id="rId13" tooltip="Noncentral chi-square distribution"/>
              </a:rPr>
              <a:t>noncentral</a:t>
            </a:r>
            <a:r>
              <a:rPr lang="en-US" dirty="0" smtClean="0">
                <a:hlinkClick r:id="rId13" tooltip="Noncentral chi-square distribution"/>
              </a:rPr>
              <a:t> chi-square distribution</a:t>
            </a:r>
            <a:r>
              <a:rPr lang="en-US" dirty="0" smtClean="0"/>
              <a:t>, this distribution is sometimes called the </a:t>
            </a:r>
            <a:r>
              <a:rPr lang="en-US" b="1" dirty="0" smtClean="0"/>
              <a:t>central chi-square distribution</a:t>
            </a:r>
            <a:r>
              <a:rPr lang="en-US" dirty="0" smtClean="0"/>
              <a:t>.</a:t>
            </a:r>
          </a:p>
          <a:p>
            <a:r>
              <a:rPr lang="en-US" dirty="0" smtClean="0"/>
              <a:t>The chi-square distribution is used in the common </a:t>
            </a:r>
            <a:r>
              <a:rPr lang="en-US" dirty="0" smtClean="0">
                <a:hlinkClick r:id="rId14" tooltip="Chi-square test"/>
              </a:rPr>
              <a:t>chi-square tests</a:t>
            </a:r>
            <a:r>
              <a:rPr lang="en-US" dirty="0" smtClean="0"/>
              <a:t> for </a:t>
            </a:r>
            <a:r>
              <a:rPr lang="en-US" dirty="0" smtClean="0">
                <a:hlinkClick r:id="rId15" tooltip="Goodness of fit"/>
              </a:rPr>
              <a:t>goodness of fit</a:t>
            </a:r>
            <a:r>
              <a:rPr lang="en-US" dirty="0" smtClean="0"/>
              <a:t> of an observed distribution to a theoretical one, the </a:t>
            </a:r>
            <a:r>
              <a:rPr lang="en-US" dirty="0" smtClean="0">
                <a:hlinkClick r:id="rId16" tooltip="Statistical independence"/>
              </a:rPr>
              <a:t>independence</a:t>
            </a:r>
            <a:r>
              <a:rPr lang="en-US" dirty="0" smtClean="0"/>
              <a:t> of two criteria of classification of </a:t>
            </a:r>
            <a:r>
              <a:rPr lang="en-US" dirty="0" smtClean="0">
                <a:hlinkClick r:id="rId17" tooltip="Data analysis"/>
              </a:rPr>
              <a:t>qualitative data</a:t>
            </a:r>
            <a:r>
              <a:rPr lang="en-US" dirty="0" smtClean="0"/>
              <a:t>, and in confidence interval estimation for a population </a:t>
            </a:r>
            <a:r>
              <a:rPr lang="en-US" dirty="0" smtClean="0">
                <a:hlinkClick r:id="rId18" tooltip="Standard deviation"/>
              </a:rPr>
              <a:t>standard deviation</a:t>
            </a:r>
            <a:r>
              <a:rPr lang="en-US" dirty="0" smtClean="0"/>
              <a:t> of a normal distribution from a sample standard deviation. Many other statistical tests also use this distribution, such as </a:t>
            </a:r>
            <a:r>
              <a:rPr lang="en-US" dirty="0" smtClean="0">
                <a:hlinkClick r:id="rId19" tooltip="Friedman test"/>
              </a:rPr>
              <a:t>Friedman's analysis of variance by ranks</a:t>
            </a:r>
            <a:r>
              <a:rPr lang="en-US" dirty="0" smtClean="0"/>
              <a:t>.</a:t>
            </a:r>
            <a:endParaRPr lang="en-US" dirty="0"/>
          </a:p>
        </p:txBody>
      </p:sp>
    </p:spTree>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85720" y="474345"/>
            <a:ext cx="8429684" cy="3416320"/>
          </a:xfrm>
          <a:prstGeom prst="rect">
            <a:avLst/>
          </a:prstGeom>
        </p:spPr>
        <p:txBody>
          <a:bodyPr wrap="square">
            <a:spAutoFit/>
          </a:bodyPr>
          <a:lstStyle/>
          <a:p>
            <a:pPr fontAlgn="base"/>
            <a:r>
              <a:rPr lang="en-US" dirty="0" smtClean="0"/>
              <a:t>What is a Chi Square Test?</a:t>
            </a:r>
          </a:p>
          <a:p>
            <a:pPr fontAlgn="base"/>
            <a:r>
              <a:rPr lang="en-US" dirty="0" smtClean="0"/>
              <a:t>There are </a:t>
            </a:r>
            <a:r>
              <a:rPr lang="en-US" b="1" dirty="0" smtClean="0"/>
              <a:t>two types of chi-square tests</a:t>
            </a:r>
            <a:r>
              <a:rPr lang="en-US" dirty="0" smtClean="0"/>
              <a:t>. Both use the chi-square statistic and distribution for different purposes:</a:t>
            </a:r>
          </a:p>
          <a:p>
            <a:pPr fontAlgn="base"/>
            <a:r>
              <a:rPr lang="en-US" dirty="0" smtClean="0"/>
              <a:t>A</a:t>
            </a:r>
            <a:r>
              <a:rPr lang="en-US" b="1" dirty="0" smtClean="0"/>
              <a:t> chi-square goodness of fit test</a:t>
            </a:r>
            <a:r>
              <a:rPr lang="en-US" dirty="0" smtClean="0"/>
              <a:t> determines if a sample data matches a population</a:t>
            </a:r>
          </a:p>
          <a:p>
            <a:pPr fontAlgn="base"/>
            <a:endParaRPr lang="en-US" dirty="0" smtClean="0"/>
          </a:p>
          <a:p>
            <a:pPr fontAlgn="base"/>
            <a:r>
              <a:rPr lang="en-US" dirty="0" smtClean="0"/>
              <a:t>A </a:t>
            </a:r>
            <a:r>
              <a:rPr lang="en-US" b="1" dirty="0" smtClean="0"/>
              <a:t>chi-square test for independence</a:t>
            </a:r>
            <a:r>
              <a:rPr lang="en-US" dirty="0" smtClean="0"/>
              <a:t> compares two variables in a contingency table to see if they are related. In a more general sense, it tests to see whether distributions of </a:t>
            </a:r>
            <a:r>
              <a:rPr lang="en-US" dirty="0" smtClean="0">
                <a:hlinkClick r:id="rId2"/>
              </a:rPr>
              <a:t>categorical variables</a:t>
            </a:r>
            <a:r>
              <a:rPr lang="en-US" dirty="0" smtClean="0"/>
              <a:t> differ from each another.</a:t>
            </a:r>
          </a:p>
          <a:p>
            <a:pPr lvl="1" fontAlgn="base"/>
            <a:r>
              <a:rPr lang="en-US" dirty="0" smtClean="0"/>
              <a:t>A </a:t>
            </a:r>
            <a:r>
              <a:rPr lang="en-US" b="1" dirty="0" smtClean="0"/>
              <a:t>very small chi square test statistic</a:t>
            </a:r>
            <a:r>
              <a:rPr lang="en-US" dirty="0" smtClean="0"/>
              <a:t> means that your observed data fits your expected data extremely well. In other words, there is a relationship.</a:t>
            </a:r>
          </a:p>
          <a:p>
            <a:pPr lvl="1" fontAlgn="base"/>
            <a:r>
              <a:rPr lang="en-US" dirty="0" smtClean="0"/>
              <a:t>A </a:t>
            </a:r>
            <a:r>
              <a:rPr lang="en-US" b="1" dirty="0" smtClean="0"/>
              <a:t>very large chi square test statistic </a:t>
            </a:r>
            <a:r>
              <a:rPr lang="en-US" dirty="0" smtClean="0"/>
              <a:t>means that the data does not fit very well. In other words, there isn’t a relationship.</a:t>
            </a:r>
            <a:endParaRPr lang="en-US" dirty="0"/>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6978" name="Picture 2"/>
          <p:cNvPicPr>
            <a:picLocks noChangeAspect="1" noChangeArrowheads="1"/>
          </p:cNvPicPr>
          <p:nvPr/>
        </p:nvPicPr>
        <p:blipFill>
          <a:blip r:embed="rId2"/>
          <a:srcRect/>
          <a:stretch>
            <a:fillRect/>
          </a:stretch>
        </p:blipFill>
        <p:spPr bwMode="auto">
          <a:xfrm>
            <a:off x="357158" y="2285992"/>
            <a:ext cx="8286809" cy="4071966"/>
          </a:xfrm>
          <a:prstGeom prst="rect">
            <a:avLst/>
          </a:prstGeom>
          <a:noFill/>
          <a:ln w="9525">
            <a:noFill/>
            <a:miter lim="800000"/>
            <a:headEnd/>
            <a:tailEnd/>
          </a:ln>
          <a:effectLst/>
        </p:spPr>
      </p:pic>
      <p:sp>
        <p:nvSpPr>
          <p:cNvPr id="3" name="Rectangle 2"/>
          <p:cNvSpPr/>
          <p:nvPr/>
        </p:nvSpPr>
        <p:spPr>
          <a:xfrm>
            <a:off x="142844" y="214290"/>
            <a:ext cx="8858312" cy="2031325"/>
          </a:xfrm>
          <a:prstGeom prst="rect">
            <a:avLst/>
          </a:prstGeom>
        </p:spPr>
        <p:txBody>
          <a:bodyPr wrap="square">
            <a:spAutoFit/>
          </a:bodyPr>
          <a:lstStyle/>
          <a:p>
            <a:pPr fontAlgn="base"/>
            <a:r>
              <a:rPr lang="en-US" dirty="0" smtClean="0"/>
              <a:t>A </a:t>
            </a:r>
            <a:r>
              <a:rPr lang="en-US" b="1" dirty="0" smtClean="0"/>
              <a:t>chi-square test for independence</a:t>
            </a:r>
            <a:r>
              <a:rPr lang="en-US" dirty="0" smtClean="0"/>
              <a:t> compares two variables in a contingency table to see if they are related. In a more general sense, it tests to see whether distributions of </a:t>
            </a:r>
            <a:r>
              <a:rPr lang="en-US" dirty="0" smtClean="0">
                <a:hlinkClick r:id="rId3"/>
              </a:rPr>
              <a:t>categorical variables</a:t>
            </a:r>
            <a:r>
              <a:rPr lang="en-US" dirty="0" smtClean="0"/>
              <a:t> differ from each another.</a:t>
            </a:r>
          </a:p>
          <a:p>
            <a:pPr lvl="1" fontAlgn="base"/>
            <a:r>
              <a:rPr lang="en-US" dirty="0" smtClean="0"/>
              <a:t>A </a:t>
            </a:r>
            <a:r>
              <a:rPr lang="en-US" b="1" dirty="0" smtClean="0"/>
              <a:t>very small chi square test statistic</a:t>
            </a:r>
            <a:r>
              <a:rPr lang="en-US" dirty="0" smtClean="0"/>
              <a:t> means that your observed data fits your expected data extremely well. In other words, there is a relationship.</a:t>
            </a:r>
          </a:p>
          <a:p>
            <a:pPr lvl="1" fontAlgn="base"/>
            <a:r>
              <a:rPr lang="en-US" dirty="0" smtClean="0"/>
              <a:t>A </a:t>
            </a:r>
            <a:r>
              <a:rPr lang="en-US" b="1" dirty="0" smtClean="0"/>
              <a:t>very large chi square test statistic </a:t>
            </a:r>
            <a:r>
              <a:rPr lang="en-US" dirty="0" smtClean="0"/>
              <a:t>means that the data does not fit very well. In other words, there isn’t a relationship.</a:t>
            </a:r>
            <a:endParaRPr lang="en-US" dirty="0"/>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8002" name="Picture 2"/>
          <p:cNvPicPr>
            <a:picLocks noChangeAspect="1" noChangeArrowheads="1"/>
          </p:cNvPicPr>
          <p:nvPr/>
        </p:nvPicPr>
        <p:blipFill>
          <a:blip r:embed="rId2"/>
          <a:srcRect/>
          <a:stretch>
            <a:fillRect/>
          </a:stretch>
        </p:blipFill>
        <p:spPr bwMode="auto">
          <a:xfrm>
            <a:off x="233363" y="776288"/>
            <a:ext cx="8677275" cy="5305425"/>
          </a:xfrm>
          <a:prstGeom prst="rect">
            <a:avLst/>
          </a:prstGeom>
          <a:noFill/>
          <a:ln w="9525">
            <a:noFill/>
            <a:miter lim="800000"/>
            <a:headEnd/>
            <a:tailEnd/>
          </a:ln>
          <a:effectLst/>
        </p:spPr>
      </p:pic>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https://miro.medium.com/max/728/1*WD8uN3s7_eo1peVehPZAVA.jpeg"/>
          <p:cNvPicPr/>
          <p:nvPr/>
        </p:nvPicPr>
        <p:blipFill>
          <a:blip r:embed="rId2"/>
          <a:srcRect/>
          <a:stretch>
            <a:fillRect/>
          </a:stretch>
        </p:blipFill>
        <p:spPr bwMode="auto">
          <a:xfrm>
            <a:off x="714348" y="642918"/>
            <a:ext cx="7143800" cy="4286280"/>
          </a:xfrm>
          <a:prstGeom prst="rect">
            <a:avLst/>
          </a:prstGeom>
          <a:noFill/>
          <a:ln w="9525">
            <a:noFill/>
            <a:miter lim="800000"/>
            <a:headEnd/>
            <a:tailEnd/>
          </a:ln>
        </p:spPr>
      </p:pic>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smtClean="0"/>
              <a:t>Point Estimation and confidence interval</a:t>
            </a:r>
            <a:endParaRPr lang="en-US" dirty="0"/>
          </a:p>
        </p:txBody>
      </p:sp>
      <p:sp>
        <p:nvSpPr>
          <p:cNvPr id="3" name="Subtitle 2"/>
          <p:cNvSpPr>
            <a:spLocks noGrp="1"/>
          </p:cNvSpPr>
          <p:nvPr>
            <p:ph type="subTitle" idx="1"/>
          </p:nvPr>
        </p:nvSpPr>
        <p:spPr/>
        <p:txBody>
          <a:bodyPr/>
          <a:lstStyle/>
          <a:p>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2"/>
          <p:cNvPicPr>
            <a:picLocks noChangeAspect="1" noChangeArrowheads="1"/>
          </p:cNvPicPr>
          <p:nvPr/>
        </p:nvPicPr>
        <p:blipFill>
          <a:blip r:embed="rId4"/>
          <a:srcRect/>
          <a:stretch>
            <a:fillRect/>
          </a:stretch>
        </p:blipFill>
        <p:spPr bwMode="auto">
          <a:xfrm>
            <a:off x="0" y="1841500"/>
            <a:ext cx="8715404" cy="31750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5" name="Rectangle 1"/>
          <p:cNvSpPr>
            <a:spLocks noChangeArrowheads="1"/>
          </p:cNvSpPr>
          <p:nvPr/>
        </p:nvSpPr>
        <p:spPr bwMode="auto">
          <a:xfrm>
            <a:off x="0" y="714356"/>
            <a:ext cx="8929718" cy="526297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tab pos="457200" algn="l"/>
              </a:tabLst>
            </a:pPr>
            <a:r>
              <a:rPr kumimoji="0" lang="en-US" sz="2400" b="0" i="0" u="none" strike="noStrike" cap="none" normalizeH="0" baseline="0" dirty="0" smtClean="0">
                <a:ln>
                  <a:noFill/>
                </a:ln>
                <a:solidFill>
                  <a:srgbClr val="767673"/>
                </a:solidFill>
                <a:effectLst/>
                <a:latin typeface="Arial" pitchFamily="34" charset="0"/>
                <a:ea typeface="Times New Roman" pitchFamily="18" charset="0"/>
                <a:cs typeface="Arial" pitchFamily="34" charset="0"/>
              </a:rPr>
              <a:t>A</a:t>
            </a:r>
            <a:r>
              <a:rPr kumimoji="0" lang="en-US" sz="2400" b="0" i="0" u="none" strike="noStrike" cap="none" normalizeH="0" baseline="0" dirty="0" smtClean="0">
                <a:ln>
                  <a:noFill/>
                </a:ln>
                <a:solidFill>
                  <a:srgbClr val="767673"/>
                </a:solidFill>
                <a:effectLst/>
                <a:latin typeface="Calibri"/>
                <a:ea typeface="Times New Roman" pitchFamily="18" charset="0"/>
                <a:cs typeface="Arial" pitchFamily="34" charset="0"/>
              </a:rPr>
              <a:t> </a:t>
            </a:r>
            <a:r>
              <a:rPr kumimoji="0" lang="en-US" sz="2400" b="0" i="0" u="none" strike="noStrike" cap="none" normalizeH="0" baseline="0" dirty="0" smtClean="0">
                <a:ln>
                  <a:noFill/>
                </a:ln>
                <a:solidFill>
                  <a:srgbClr val="767673"/>
                </a:solidFill>
                <a:effectLst/>
                <a:latin typeface="Arial" pitchFamily="34" charset="0"/>
                <a:ea typeface="Times New Roman" pitchFamily="18" charset="0"/>
                <a:cs typeface="Arial" pitchFamily="34" charset="0"/>
                <a:hlinkClick r:id="rId2"/>
              </a:rPr>
              <a:t>sample</a:t>
            </a:r>
            <a:r>
              <a:rPr kumimoji="0" lang="en-US" sz="2400" b="0" i="0" u="none" strike="noStrike" cap="none" normalizeH="0" baseline="0" dirty="0" smtClean="0">
                <a:ln>
                  <a:noFill/>
                </a:ln>
                <a:solidFill>
                  <a:srgbClr val="767673"/>
                </a:solidFill>
                <a:effectLst/>
                <a:latin typeface="Calibri"/>
                <a:ea typeface="Times New Roman" pitchFamily="18" charset="0"/>
                <a:cs typeface="Arial" pitchFamily="34" charset="0"/>
              </a:rPr>
              <a:t> </a:t>
            </a:r>
            <a:r>
              <a:rPr kumimoji="0" lang="en-US" sz="2400" b="0" i="0" u="none" strike="noStrike" cap="none" normalizeH="0" baseline="0" dirty="0" smtClean="0">
                <a:ln>
                  <a:noFill/>
                </a:ln>
                <a:solidFill>
                  <a:srgbClr val="767673"/>
                </a:solidFill>
                <a:effectLst/>
                <a:latin typeface="Arial" pitchFamily="34" charset="0"/>
                <a:ea typeface="Times New Roman" pitchFamily="18" charset="0"/>
                <a:cs typeface="Arial" pitchFamily="34" charset="0"/>
              </a:rPr>
              <a:t>statistic that estimates a</a:t>
            </a:r>
            <a:r>
              <a:rPr kumimoji="0" lang="en-US" sz="2400" b="0" i="0" u="none" strike="noStrike" cap="none" normalizeH="0" baseline="0" dirty="0" smtClean="0">
                <a:ln>
                  <a:noFill/>
                </a:ln>
                <a:solidFill>
                  <a:srgbClr val="767673"/>
                </a:solidFill>
                <a:effectLst/>
                <a:latin typeface="Calibri"/>
                <a:ea typeface="Times New Roman" pitchFamily="18" charset="0"/>
                <a:cs typeface="Arial" pitchFamily="34" charset="0"/>
              </a:rPr>
              <a:t> </a:t>
            </a:r>
            <a:r>
              <a:rPr kumimoji="0" lang="en-US" sz="2400" b="0" i="0" u="none" strike="noStrike" cap="none" normalizeH="0" baseline="0" dirty="0" smtClean="0">
                <a:ln>
                  <a:noFill/>
                </a:ln>
                <a:solidFill>
                  <a:srgbClr val="767673"/>
                </a:solidFill>
                <a:effectLst/>
                <a:latin typeface="Arial" pitchFamily="34" charset="0"/>
                <a:ea typeface="Times New Roman" pitchFamily="18" charset="0"/>
                <a:cs typeface="Arial" pitchFamily="34" charset="0"/>
                <a:hlinkClick r:id="rId3"/>
              </a:rPr>
              <a:t>population</a:t>
            </a:r>
            <a:r>
              <a:rPr kumimoji="0" lang="en-US" sz="2400" b="0" i="0" u="none" strike="noStrike" cap="none" normalizeH="0" baseline="0" dirty="0" smtClean="0">
                <a:ln>
                  <a:noFill/>
                </a:ln>
                <a:solidFill>
                  <a:srgbClr val="767673"/>
                </a:solidFill>
                <a:effectLst/>
                <a:latin typeface="Calibri"/>
                <a:ea typeface="Times New Roman" pitchFamily="18" charset="0"/>
                <a:cs typeface="Arial" pitchFamily="34" charset="0"/>
              </a:rPr>
              <a:t> </a:t>
            </a:r>
            <a:r>
              <a:rPr kumimoji="0" lang="en-US" sz="2400" b="0" i="0" u="none" strike="noStrike" cap="none" normalizeH="0" baseline="0" dirty="0" smtClean="0">
                <a:ln>
                  <a:noFill/>
                </a:ln>
                <a:solidFill>
                  <a:srgbClr val="767673"/>
                </a:solidFill>
                <a:effectLst/>
                <a:latin typeface="Arial" pitchFamily="34" charset="0"/>
                <a:ea typeface="Times New Roman" pitchFamily="18" charset="0"/>
                <a:cs typeface="Arial" pitchFamily="34" charset="0"/>
                <a:hlinkClick r:id="rId4"/>
              </a:rPr>
              <a:t>parameter</a:t>
            </a:r>
            <a:r>
              <a:rPr kumimoji="0" lang="en-US" sz="2400" b="0" i="0" u="none" strike="noStrike" cap="none" normalizeH="0" baseline="0" dirty="0" smtClean="0">
                <a:ln>
                  <a:noFill/>
                </a:ln>
                <a:solidFill>
                  <a:srgbClr val="767673"/>
                </a:solidFill>
                <a:effectLst/>
                <a:latin typeface="Arial" pitchFamily="34" charset="0"/>
                <a:ea typeface="Times New Roman" pitchFamily="18" charset="0"/>
                <a:cs typeface="Arial" pitchFamily="34" charset="0"/>
              </a:rPr>
              <a:t>. The value of the estimator is referred to as a point estimate. There are several different types of estimators.</a:t>
            </a:r>
            <a:endParaRPr kumimoji="0" lang="en-US" sz="24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tab pos="457200" algn="l"/>
              </a:tabLst>
            </a:pPr>
            <a:r>
              <a:rPr kumimoji="0" lang="en-US" sz="2400" b="0" i="0" u="none" strike="noStrike" cap="none" normalizeH="0" baseline="0" dirty="0" smtClean="0">
                <a:ln>
                  <a:noFill/>
                </a:ln>
                <a:solidFill>
                  <a:srgbClr val="FF0000"/>
                </a:solidFill>
                <a:effectLst/>
                <a:latin typeface="Arial" pitchFamily="34" charset="0"/>
                <a:ea typeface="Times New Roman" pitchFamily="18" charset="0"/>
                <a:cs typeface="Arial" pitchFamily="34" charset="0"/>
              </a:rPr>
              <a:t>If</a:t>
            </a:r>
            <a:r>
              <a:rPr kumimoji="0" lang="en-US" sz="2400" b="0" i="0" u="none" strike="noStrike" cap="none" normalizeH="0" baseline="0" dirty="0" smtClean="0">
                <a:ln>
                  <a:noFill/>
                </a:ln>
                <a:solidFill>
                  <a:srgbClr val="FF0000"/>
                </a:solidFill>
                <a:effectLst/>
                <a:latin typeface="Calibri"/>
                <a:ea typeface="Times New Roman" pitchFamily="18" charset="0"/>
                <a:cs typeface="Arial" pitchFamily="34" charset="0"/>
              </a:rPr>
              <a:t> </a:t>
            </a:r>
            <a:r>
              <a:rPr kumimoji="0" lang="en-US" sz="2400" b="0" i="0" u="none" strike="noStrike" cap="none" normalizeH="0" baseline="0" dirty="0" smtClean="0">
                <a:ln>
                  <a:noFill/>
                </a:ln>
                <a:solidFill>
                  <a:srgbClr val="FF0000"/>
                </a:solidFill>
                <a:effectLst/>
                <a:latin typeface="Arial" pitchFamily="34" charset="0"/>
                <a:ea typeface="Times New Roman" pitchFamily="18" charset="0"/>
                <a:cs typeface="Arial" pitchFamily="34" charset="0"/>
              </a:rPr>
              <a:t>the expected value of the estimator equals the population parameter, the estimator is an unbiased estimator.</a:t>
            </a:r>
          </a:p>
          <a:p>
            <a:pPr marL="0" marR="0" lvl="0" indent="0" algn="l" defTabSz="914400" rtl="0" eaLnBrk="0" fontAlgn="base" latinLnBrk="0" hangingPunct="0">
              <a:lnSpc>
                <a:spcPct val="100000"/>
              </a:lnSpc>
              <a:spcBef>
                <a:spcPct val="0"/>
              </a:spcBef>
              <a:spcAft>
                <a:spcPct val="0"/>
              </a:spcAft>
              <a:buClrTx/>
              <a:buSzTx/>
              <a:buFontTx/>
              <a:buChar char="•"/>
              <a:tabLst>
                <a:tab pos="457200" algn="l"/>
              </a:tabLst>
            </a:pPr>
            <a:r>
              <a:rPr kumimoji="0" lang="en-US" sz="2400" b="0" i="0" u="none" strike="noStrike" cap="none" normalizeH="0" baseline="0" dirty="0" smtClean="0">
                <a:ln>
                  <a:noFill/>
                </a:ln>
                <a:solidFill>
                  <a:srgbClr val="FF0000"/>
                </a:solidFill>
                <a:effectLst/>
                <a:latin typeface="Arial" pitchFamily="34" charset="0"/>
                <a:ea typeface="Times New Roman" pitchFamily="18" charset="0"/>
                <a:cs typeface="Arial" pitchFamily="34" charset="0"/>
              </a:rPr>
              <a:t>If the expected value of the estimator does not equal the population parameter, it is a biased estimator</a:t>
            </a:r>
            <a:r>
              <a:rPr kumimoji="0" lang="en-US" sz="2400" b="0" i="0" u="none" strike="noStrike" cap="none" normalizeH="0" baseline="0" dirty="0" smtClean="0">
                <a:ln>
                  <a:noFill/>
                </a:ln>
                <a:solidFill>
                  <a:srgbClr val="767673"/>
                </a:solidFill>
                <a:effectLst/>
                <a:latin typeface="Arial" pitchFamily="34" charset="0"/>
                <a:ea typeface="Times New Roman" pitchFamily="18" charset="0"/>
                <a:cs typeface="Arial" pitchFamily="34" charset="0"/>
              </a:rPr>
              <a:t>.</a:t>
            </a:r>
            <a:endParaRPr kumimoji="0" lang="en-US" sz="24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tab pos="457200" algn="l"/>
              </a:tabLst>
            </a:pPr>
            <a:r>
              <a:rPr kumimoji="0" lang="en-US" sz="2400" b="0" i="0" u="none" strike="noStrike" cap="none" normalizeH="0" baseline="0" dirty="0" smtClean="0">
                <a:ln>
                  <a:noFill/>
                </a:ln>
                <a:solidFill>
                  <a:srgbClr val="FF0000"/>
                </a:solidFill>
                <a:effectLst/>
                <a:latin typeface="Arial" pitchFamily="34" charset="0"/>
                <a:ea typeface="Times New Roman" pitchFamily="18" charset="0"/>
                <a:cs typeface="Arial" pitchFamily="34" charset="0"/>
              </a:rPr>
              <a:t>If the expected value of the estimator approaches the population value as the sample size increases, it is an asymptotically unbiased estimator.</a:t>
            </a:r>
          </a:p>
          <a:p>
            <a:pPr marL="0" marR="0" lvl="0" indent="0" algn="l" defTabSz="914400" rtl="0" eaLnBrk="0" fontAlgn="base" latinLnBrk="0" hangingPunct="0">
              <a:lnSpc>
                <a:spcPct val="100000"/>
              </a:lnSpc>
              <a:spcBef>
                <a:spcPct val="0"/>
              </a:spcBef>
              <a:spcAft>
                <a:spcPct val="0"/>
              </a:spcAft>
              <a:buClrTx/>
              <a:buSzTx/>
              <a:buFontTx/>
              <a:buNone/>
              <a:tabLst>
                <a:tab pos="457200" algn="l"/>
              </a:tabLst>
            </a:pPr>
            <a:r>
              <a:rPr kumimoji="0" lang="en-US" sz="2400" b="0" i="0" u="none" strike="noStrike" cap="none" normalizeH="0" baseline="0" dirty="0" smtClean="0">
                <a:ln>
                  <a:noFill/>
                </a:ln>
                <a:solidFill>
                  <a:srgbClr val="767673"/>
                </a:solidFill>
                <a:effectLst/>
                <a:latin typeface="Arial" pitchFamily="34" charset="0"/>
                <a:ea typeface="Times New Roman" pitchFamily="18" charset="0"/>
                <a:cs typeface="Arial" pitchFamily="34" charset="0"/>
              </a:rPr>
              <a:t>Parameters are the unknown values of an entire </a:t>
            </a:r>
            <a:r>
              <a:rPr kumimoji="0" lang="en-US" sz="2400" b="0" i="0" u="none" strike="noStrike" cap="none" normalizeH="0" baseline="0" dirty="0" smtClean="0">
                <a:ln>
                  <a:noFill/>
                </a:ln>
                <a:solidFill>
                  <a:srgbClr val="767673"/>
                </a:solidFill>
                <a:effectLst/>
                <a:latin typeface="Arial" pitchFamily="34" charset="0"/>
                <a:ea typeface="Times New Roman" pitchFamily="18" charset="0"/>
                <a:cs typeface="Arial" pitchFamily="34" charset="0"/>
                <a:hlinkClick r:id="rId3"/>
              </a:rPr>
              <a:t>population</a:t>
            </a:r>
            <a:r>
              <a:rPr kumimoji="0" lang="en-US" sz="2400" b="0" i="0" u="none" strike="noStrike" cap="none" normalizeH="0" baseline="0" dirty="0" smtClean="0">
                <a:ln>
                  <a:noFill/>
                </a:ln>
                <a:solidFill>
                  <a:srgbClr val="767673"/>
                </a:solidFill>
                <a:effectLst/>
                <a:latin typeface="Arial" pitchFamily="34" charset="0"/>
                <a:ea typeface="Times New Roman" pitchFamily="18" charset="0"/>
                <a:cs typeface="Arial" pitchFamily="34" charset="0"/>
              </a:rPr>
              <a:t>, such as the </a:t>
            </a:r>
            <a:r>
              <a:rPr kumimoji="0" lang="en-US" sz="2400" b="0" i="0" u="none" strike="noStrike" cap="none" normalizeH="0" baseline="0" dirty="0" smtClean="0">
                <a:ln>
                  <a:noFill/>
                </a:ln>
                <a:solidFill>
                  <a:srgbClr val="767673"/>
                </a:solidFill>
                <a:effectLst/>
                <a:latin typeface="Arial" pitchFamily="34" charset="0"/>
                <a:ea typeface="Times New Roman" pitchFamily="18" charset="0"/>
                <a:cs typeface="Arial" pitchFamily="34" charset="0"/>
                <a:hlinkClick r:id="rId5"/>
              </a:rPr>
              <a:t>mean</a:t>
            </a:r>
            <a:r>
              <a:rPr kumimoji="0" lang="en-US" sz="2400" b="0" i="0" u="none" strike="noStrike" cap="none" normalizeH="0" baseline="0" dirty="0" smtClean="0">
                <a:ln>
                  <a:noFill/>
                </a:ln>
                <a:solidFill>
                  <a:srgbClr val="767673"/>
                </a:solidFill>
                <a:effectLst/>
                <a:latin typeface="Arial" pitchFamily="34" charset="0"/>
                <a:ea typeface="Times New Roman" pitchFamily="18" charset="0"/>
                <a:cs typeface="Arial" pitchFamily="34" charset="0"/>
              </a:rPr>
              <a:t> and standard deviation. Samples can </a:t>
            </a:r>
            <a:r>
              <a:rPr kumimoji="0" lang="en-US" sz="2400" b="0" i="0" u="none" strike="noStrike" cap="none" normalizeH="0" baseline="0" dirty="0" smtClean="0">
                <a:ln>
                  <a:noFill/>
                </a:ln>
                <a:solidFill>
                  <a:srgbClr val="767673"/>
                </a:solidFill>
                <a:effectLst/>
                <a:latin typeface="Arial" pitchFamily="34" charset="0"/>
                <a:ea typeface="Times New Roman" pitchFamily="18" charset="0"/>
                <a:cs typeface="Arial" pitchFamily="34" charset="0"/>
                <a:hlinkClick r:id="rId6"/>
              </a:rPr>
              <a:t>estimate</a:t>
            </a:r>
            <a:r>
              <a:rPr kumimoji="0" lang="en-US" sz="2400" b="0" i="0" u="none" strike="noStrike" cap="none" normalizeH="0" baseline="0" dirty="0" smtClean="0">
                <a:ln>
                  <a:noFill/>
                </a:ln>
                <a:solidFill>
                  <a:srgbClr val="767673"/>
                </a:solidFill>
                <a:effectLst/>
                <a:latin typeface="Arial" pitchFamily="34" charset="0"/>
                <a:ea typeface="Times New Roman" pitchFamily="18" charset="0"/>
                <a:cs typeface="Arial" pitchFamily="34" charset="0"/>
              </a:rPr>
              <a:t> population parameters but their exact values are usually unknowable.</a:t>
            </a:r>
            <a:endParaRPr kumimoji="0" lang="en-US" sz="2400" b="0" i="0" u="none" strike="noStrike" cap="none" normalizeH="0" baseline="0" dirty="0" smtClean="0">
              <a:ln>
                <a:noFill/>
              </a:ln>
              <a:solidFill>
                <a:schemeClr val="tx1"/>
              </a:solidFill>
              <a:effectLst/>
              <a:latin typeface="Arial" pitchFamily="34" charset="0"/>
              <a:cs typeface="Arial" pitchFamily="34" charset="0"/>
            </a:endParaRP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14282" y="928670"/>
            <a:ext cx="8429684" cy="5221189"/>
          </a:xfrm>
          <a:prstGeom prst="rect">
            <a:avLst/>
          </a:prstGeom>
        </p:spPr>
        <p:txBody>
          <a:bodyPr wrap="square">
            <a:spAutoFit/>
          </a:bodyPr>
          <a:lstStyle/>
          <a:p>
            <a:r>
              <a:rPr lang="en-US" dirty="0" smtClean="0"/>
              <a:t>Suppose we have an unknown population parameter, such as a population mean </a:t>
            </a:r>
            <a:r>
              <a:rPr lang="en-US" i="1" dirty="0" smtClean="0"/>
              <a:t>μ</a:t>
            </a:r>
            <a:r>
              <a:rPr lang="en-US" dirty="0" smtClean="0"/>
              <a:t> or a population proportion </a:t>
            </a:r>
            <a:r>
              <a:rPr lang="en-US" i="1" dirty="0" smtClean="0"/>
              <a:t>p</a:t>
            </a:r>
            <a:r>
              <a:rPr lang="en-US" dirty="0" smtClean="0"/>
              <a:t>, which we'd like to estimate.</a:t>
            </a:r>
          </a:p>
          <a:p>
            <a:r>
              <a:rPr lang="en-US" dirty="0" smtClean="0"/>
              <a:t> For example, suppose we are interested in estimating:</a:t>
            </a:r>
          </a:p>
          <a:p>
            <a:r>
              <a:rPr lang="en-US" i="1" dirty="0" smtClean="0"/>
              <a:t>p</a:t>
            </a:r>
            <a:r>
              <a:rPr lang="en-US" dirty="0" smtClean="0"/>
              <a:t> = the (unknown) proportion of American college students, 18-24, who have a smart phone</a:t>
            </a:r>
          </a:p>
          <a:p>
            <a:r>
              <a:rPr lang="en-US" i="1" dirty="0" smtClean="0"/>
              <a:t>μ</a:t>
            </a:r>
            <a:r>
              <a:rPr lang="en-US" dirty="0" smtClean="0"/>
              <a:t> = the (unknown) mean number of days it takes Alzheimer's patients to achieve certain milestones</a:t>
            </a:r>
          </a:p>
          <a:p>
            <a:r>
              <a:rPr lang="en-US" dirty="0" smtClean="0"/>
              <a:t>In either case, we can't possibly survey the entire population. That is, we can't survey all American college students between the ages of 18 and 24.</a:t>
            </a:r>
          </a:p>
          <a:p>
            <a:r>
              <a:rPr lang="en-US" dirty="0" smtClean="0"/>
              <a:t> Nor can we survey all patients with Alzheimer's disease. So, of course, we do what comes naturally and take a random sample from the population, and use the resulting data to estimate the value of the population parameter. Of course, we want the estimate to be "good" in some way.</a:t>
            </a:r>
          </a:p>
          <a:p>
            <a:r>
              <a:rPr lang="en-US" dirty="0" smtClean="0"/>
              <a:t>In this lesson, we'll learn two methods, namely the </a:t>
            </a:r>
          </a:p>
          <a:p>
            <a:r>
              <a:rPr lang="en-US" b="1" dirty="0" smtClean="0"/>
              <a:t>method of maximum likelihood</a:t>
            </a:r>
            <a:r>
              <a:rPr lang="en-US" dirty="0" smtClean="0"/>
              <a:t> and the </a:t>
            </a:r>
            <a:r>
              <a:rPr lang="en-US" b="1" dirty="0" smtClean="0"/>
              <a:t>method of moments</a:t>
            </a:r>
            <a:r>
              <a:rPr lang="en-US" dirty="0" smtClean="0"/>
              <a:t>, for deriving formulas for "good" point estimates for population parameters. We'll also learn one way of assessing whether a point estimate is "good." We'll do that by defining what a means for an estimate to be unbiased.  </a:t>
            </a:r>
            <a:endParaRPr lang="en-US" dirty="0"/>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14348" y="500042"/>
            <a:ext cx="8072494" cy="369332"/>
          </a:xfrm>
          <a:prstGeom prst="rect">
            <a:avLst/>
          </a:prstGeom>
        </p:spPr>
        <p:txBody>
          <a:bodyPr wrap="square">
            <a:spAutoFit/>
          </a:bodyPr>
          <a:lstStyle/>
          <a:p>
            <a:pPr>
              <a:buFont typeface="Arial" pitchFamily="34" charset="0"/>
              <a:buChar char="•"/>
            </a:pPr>
            <a:r>
              <a:rPr lang="en-US" dirty="0" smtClean="0"/>
              <a:t>Point estimates are estimates of population parameters based on sample data. </a:t>
            </a:r>
            <a:endParaRPr lang="en-US" dirty="0"/>
          </a:p>
        </p:txBody>
      </p:sp>
      <p:sp>
        <p:nvSpPr>
          <p:cNvPr id="3" name="Rectangle 2"/>
          <p:cNvSpPr/>
          <p:nvPr/>
        </p:nvSpPr>
        <p:spPr>
          <a:xfrm>
            <a:off x="714348" y="1000108"/>
            <a:ext cx="8143932" cy="1477328"/>
          </a:xfrm>
          <a:prstGeom prst="rect">
            <a:avLst/>
          </a:prstGeom>
        </p:spPr>
        <p:txBody>
          <a:bodyPr wrap="square">
            <a:spAutoFit/>
          </a:bodyPr>
          <a:lstStyle/>
          <a:p>
            <a:pPr>
              <a:buFont typeface="Arial" pitchFamily="34" charset="0"/>
              <a:buChar char="•"/>
            </a:pPr>
            <a:r>
              <a:rPr lang="en-US" dirty="0" smtClean="0"/>
              <a:t>The sample mean is usually not exactly the same as the population mean. This difference can be caused by many factors including poor survey design, biased sampling methods and the randomness inherent to drawing a sample from a population. Let's investigate point estimates by generating a population of random age data and then drawing a sample from it to estimate the mean:</a:t>
            </a:r>
            <a:endParaRPr lang="en-US" dirty="0"/>
          </a:p>
        </p:txBody>
      </p:sp>
      <p:sp>
        <p:nvSpPr>
          <p:cNvPr id="4" name="Rectangle 3"/>
          <p:cNvSpPr/>
          <p:nvPr/>
        </p:nvSpPr>
        <p:spPr>
          <a:xfrm>
            <a:off x="714348" y="2285992"/>
            <a:ext cx="7929618" cy="1477328"/>
          </a:xfrm>
          <a:prstGeom prst="rect">
            <a:avLst/>
          </a:prstGeom>
        </p:spPr>
        <p:txBody>
          <a:bodyPr wrap="square">
            <a:spAutoFit/>
          </a:bodyPr>
          <a:lstStyle/>
          <a:p>
            <a:pPr>
              <a:buFont typeface="Arial" pitchFamily="34" charset="0"/>
              <a:buChar char="•"/>
            </a:pPr>
            <a:r>
              <a:rPr lang="en-US" dirty="0" smtClean="0"/>
              <a:t/>
            </a:r>
            <a:br>
              <a:rPr lang="en-US" dirty="0" smtClean="0"/>
            </a:br>
            <a:r>
              <a:rPr lang="en-US" dirty="0" smtClean="0"/>
              <a:t>Our point estimate based on a sample of 500 individuals underestimates the true population mean by 0.6 years, but it is close. This illustrates an important point: we can get a fairly accurate estimate of a large population by sampling a relatively small subset of individuals.</a:t>
            </a:r>
            <a:endParaRPr lang="en-US" dirty="0"/>
          </a:p>
        </p:txBody>
      </p:sp>
      <p:sp>
        <p:nvSpPr>
          <p:cNvPr id="5" name="Rectangle 4"/>
          <p:cNvSpPr/>
          <p:nvPr/>
        </p:nvSpPr>
        <p:spPr>
          <a:xfrm>
            <a:off x="714348" y="3786190"/>
            <a:ext cx="8001056" cy="646331"/>
          </a:xfrm>
          <a:prstGeom prst="rect">
            <a:avLst/>
          </a:prstGeom>
        </p:spPr>
        <p:txBody>
          <a:bodyPr wrap="square">
            <a:spAutoFit/>
          </a:bodyPr>
          <a:lstStyle/>
          <a:p>
            <a:pPr>
              <a:buFont typeface="Arial" pitchFamily="34" charset="0"/>
              <a:buChar char="•"/>
            </a:pPr>
            <a:r>
              <a:rPr lang="en-US" dirty="0" smtClean="0"/>
              <a:t>Another point estimate that may be of interest is the proportion of the population that belongs to some category or subgroup. </a:t>
            </a:r>
            <a:endParaRPr lang="en-US" dirty="0"/>
          </a:p>
        </p:txBody>
      </p:sp>
      <p:sp>
        <p:nvSpPr>
          <p:cNvPr id="6" name="Rectangle 5"/>
          <p:cNvSpPr/>
          <p:nvPr/>
        </p:nvSpPr>
        <p:spPr>
          <a:xfrm>
            <a:off x="785786" y="4429132"/>
            <a:ext cx="7929618" cy="2308324"/>
          </a:xfrm>
          <a:prstGeom prst="rect">
            <a:avLst/>
          </a:prstGeom>
        </p:spPr>
        <p:txBody>
          <a:bodyPr wrap="square">
            <a:spAutoFit/>
          </a:bodyPr>
          <a:lstStyle/>
          <a:p>
            <a:pPr>
              <a:buFont typeface="Arial" pitchFamily="34" charset="0"/>
              <a:buChar char="•"/>
            </a:pPr>
            <a:r>
              <a:rPr lang="en-US" dirty="0" smtClean="0"/>
              <a:t>Many statistical procedures assume that data follows a normal distribution, because the normal distribution has nice properties like </a:t>
            </a:r>
            <a:r>
              <a:rPr lang="en-US" dirty="0" err="1" smtClean="0"/>
              <a:t>symmetricity</a:t>
            </a:r>
            <a:r>
              <a:rPr lang="en-US" dirty="0" smtClean="0"/>
              <a:t> and having the majority of the data clustered within a few standard deviations of the mean. Unfortunately, real world data is often not normally distributed and the distribution of a sample tends to mirror the distribution of the population. This means a sample taken from a population with a skewed distribution will also tend to be skewed. Let's investigate by plotting the data and sample we created earlier and by checking the skew:</a:t>
            </a:r>
            <a:endParaRPr lang="en-US" dirty="0"/>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28596" y="285728"/>
            <a:ext cx="8715404" cy="1200329"/>
          </a:xfrm>
          <a:prstGeom prst="rect">
            <a:avLst/>
          </a:prstGeom>
        </p:spPr>
        <p:txBody>
          <a:bodyPr wrap="square">
            <a:spAutoFit/>
          </a:bodyPr>
          <a:lstStyle/>
          <a:p>
            <a:r>
              <a:rPr lang="en-US" dirty="0" smtClean="0"/>
              <a:t>The distribution has low </a:t>
            </a:r>
            <a:r>
              <a:rPr lang="en-US" dirty="0" err="1" smtClean="0"/>
              <a:t>skewness</a:t>
            </a:r>
            <a:r>
              <a:rPr lang="en-US" dirty="0" smtClean="0"/>
              <a:t>, but the plot reveals the data is clearly not normal: instead of one symmetric bell curve, it has as bimodal distribution with two high density peaks. The sample we drew from this population should have roughly the same shape and skew:</a:t>
            </a:r>
            <a:endParaRPr lang="en-US" dirty="0"/>
          </a:p>
        </p:txBody>
      </p:sp>
      <p:sp>
        <p:nvSpPr>
          <p:cNvPr id="3" name="Rectangle 2"/>
          <p:cNvSpPr/>
          <p:nvPr/>
        </p:nvSpPr>
        <p:spPr>
          <a:xfrm>
            <a:off x="500034" y="1500174"/>
            <a:ext cx="8429684" cy="2585323"/>
          </a:xfrm>
          <a:prstGeom prst="rect">
            <a:avLst/>
          </a:prstGeom>
        </p:spPr>
        <p:txBody>
          <a:bodyPr wrap="square">
            <a:spAutoFit/>
          </a:bodyPr>
          <a:lstStyle/>
          <a:p>
            <a:r>
              <a:rPr lang="en-US" dirty="0" smtClean="0"/>
              <a:t>The sample has roughly the same shape as the underlying population. This suggests that we can't apply techniques that assume a normal distribution to this data set, since it is not normal. In reality, we can, thanks the central limit theorem.</a:t>
            </a:r>
          </a:p>
          <a:p>
            <a:r>
              <a:rPr lang="en-US" dirty="0" smtClean="0"/>
              <a:t>The central limit theorem is one of the most important results of probability theory and serves as the foundation of many methods of statistical analysis. At a high level, the theorem states the distribution of many sample means, known as a sampling distribution, will be normally distributed. This rule holds even if the underlying distribution itself is not normally distributed. As a result we can treat the sample mean as if it were drawn normal distribution.</a:t>
            </a:r>
            <a:endParaRPr lang="en-US" dirty="0"/>
          </a:p>
        </p:txBody>
      </p:sp>
      <p:sp>
        <p:nvSpPr>
          <p:cNvPr id="4" name="Rectangle 3"/>
          <p:cNvSpPr/>
          <p:nvPr/>
        </p:nvSpPr>
        <p:spPr>
          <a:xfrm>
            <a:off x="571472" y="4071942"/>
            <a:ext cx="8429684" cy="646331"/>
          </a:xfrm>
          <a:prstGeom prst="rect">
            <a:avLst/>
          </a:prstGeom>
        </p:spPr>
        <p:txBody>
          <a:bodyPr wrap="square">
            <a:spAutoFit/>
          </a:bodyPr>
          <a:lstStyle/>
          <a:p>
            <a:r>
              <a:rPr lang="en-US" dirty="0" smtClean="0"/>
              <a:t>let's create a sampling distribution by taking 200 samples from our population and then making 200 point estimates of the mean:</a:t>
            </a:r>
            <a:endParaRPr lang="en-US" dirty="0"/>
          </a:p>
        </p:txBody>
      </p:sp>
      <p:sp>
        <p:nvSpPr>
          <p:cNvPr id="5" name="Rectangle 4"/>
          <p:cNvSpPr/>
          <p:nvPr/>
        </p:nvSpPr>
        <p:spPr>
          <a:xfrm>
            <a:off x="642910" y="4786322"/>
            <a:ext cx="8215370" cy="923330"/>
          </a:xfrm>
          <a:prstGeom prst="rect">
            <a:avLst/>
          </a:prstGeom>
        </p:spPr>
        <p:txBody>
          <a:bodyPr wrap="square">
            <a:spAutoFit/>
          </a:bodyPr>
          <a:lstStyle/>
          <a:p>
            <a:r>
              <a:rPr lang="en-US" dirty="0" smtClean="0"/>
              <a:t>The sampling distribution appears to be roughly normal, despite the bimodal population distribution that the samples were drawn from. In addition, the mean of the sampling distribution approaches the true population mean:</a:t>
            </a:r>
            <a:endParaRPr lang="en-US" dirty="0"/>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1555" name="Picture 3"/>
          <p:cNvPicPr>
            <a:picLocks noChangeAspect="1" noChangeArrowheads="1"/>
          </p:cNvPicPr>
          <p:nvPr/>
        </p:nvPicPr>
        <p:blipFill>
          <a:blip r:embed="rId2"/>
          <a:srcRect/>
          <a:stretch>
            <a:fillRect/>
          </a:stretch>
        </p:blipFill>
        <p:spPr bwMode="auto">
          <a:xfrm>
            <a:off x="285719" y="357166"/>
            <a:ext cx="8429685" cy="5715040"/>
          </a:xfrm>
          <a:prstGeom prst="rect">
            <a:avLst/>
          </a:prstGeom>
          <a:noFill/>
          <a:ln w="9525">
            <a:noFill/>
            <a:miter lim="800000"/>
            <a:headEnd/>
            <a:tailEnd/>
          </a:ln>
          <a:effectLst/>
        </p:spPr>
      </p:pic>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85720" y="428604"/>
            <a:ext cx="8572560" cy="646331"/>
          </a:xfrm>
          <a:prstGeom prst="rect">
            <a:avLst/>
          </a:prstGeom>
        </p:spPr>
        <p:txBody>
          <a:bodyPr wrap="square">
            <a:spAutoFit/>
          </a:bodyPr>
          <a:lstStyle/>
          <a:p>
            <a:r>
              <a:rPr lang="en-US" dirty="0" smtClean="0"/>
              <a:t>The more samples we take, the better our estimate of the population parameter is likely to be.</a:t>
            </a:r>
            <a:endParaRPr lang="en-US" dirty="0"/>
          </a:p>
        </p:txBody>
      </p:sp>
      <p:sp>
        <p:nvSpPr>
          <p:cNvPr id="3" name="Rectangle 2"/>
          <p:cNvSpPr/>
          <p:nvPr/>
        </p:nvSpPr>
        <p:spPr>
          <a:xfrm>
            <a:off x="3000364" y="1214422"/>
            <a:ext cx="2134430" cy="369332"/>
          </a:xfrm>
          <a:prstGeom prst="rect">
            <a:avLst/>
          </a:prstGeom>
        </p:spPr>
        <p:txBody>
          <a:bodyPr wrap="none">
            <a:spAutoFit/>
          </a:bodyPr>
          <a:lstStyle/>
          <a:p>
            <a:r>
              <a:rPr lang="en-US" b="1" dirty="0" smtClean="0"/>
              <a:t>Confidence Intervals</a:t>
            </a:r>
            <a:endParaRPr lang="en-US" b="1" dirty="0"/>
          </a:p>
        </p:txBody>
      </p:sp>
      <p:sp>
        <p:nvSpPr>
          <p:cNvPr id="14" name="Rectangle 13"/>
          <p:cNvSpPr/>
          <p:nvPr/>
        </p:nvSpPr>
        <p:spPr>
          <a:xfrm>
            <a:off x="357158" y="1571612"/>
            <a:ext cx="8786842" cy="1200329"/>
          </a:xfrm>
          <a:prstGeom prst="rect">
            <a:avLst/>
          </a:prstGeom>
        </p:spPr>
        <p:txBody>
          <a:bodyPr wrap="square">
            <a:spAutoFit/>
          </a:bodyPr>
          <a:lstStyle/>
          <a:p>
            <a:r>
              <a:rPr lang="en-US" dirty="0" smtClean="0"/>
              <a:t>A point estimate can give you a rough idea of a population parameter like the mean, but estimates are prone to error and taking multiple samples to get improved estimates may not be feasible. A confidence interval is a range of values above and below a point estimate that captures the true population parameter at some predetermined confidence level</a:t>
            </a:r>
            <a:endParaRPr lang="en-US" dirty="0"/>
          </a:p>
        </p:txBody>
      </p:sp>
      <p:sp>
        <p:nvSpPr>
          <p:cNvPr id="15" name="Rectangle 14"/>
          <p:cNvSpPr/>
          <p:nvPr/>
        </p:nvSpPr>
        <p:spPr>
          <a:xfrm>
            <a:off x="571472" y="2857496"/>
            <a:ext cx="8429684" cy="1754326"/>
          </a:xfrm>
          <a:prstGeom prst="rect">
            <a:avLst/>
          </a:prstGeom>
        </p:spPr>
        <p:txBody>
          <a:bodyPr wrap="square">
            <a:spAutoFit/>
          </a:bodyPr>
          <a:lstStyle/>
          <a:p>
            <a:r>
              <a:rPr lang="en-US" dirty="0" smtClean="0"/>
              <a:t>Calculate a confidence interval by taking a point estimate and then adding and subtracting a margin of error to create a range. Margin of error is based on your desired confidence level, the spread of the data and the size of your sample. The way you calculate the margin of error depends on whether you know the standard deviation of the population or not.</a:t>
            </a:r>
          </a:p>
          <a:p>
            <a:r>
              <a:rPr lang="en-US" dirty="0" smtClean="0"/>
              <a:t>If you know the standard deviation of the population, the margin of error is equal to:</a:t>
            </a:r>
            <a:endParaRPr lang="en-US" dirty="0"/>
          </a:p>
        </p:txBody>
      </p:sp>
      <p:pic>
        <p:nvPicPr>
          <p:cNvPr id="145420" name="Picture 12"/>
          <p:cNvPicPr>
            <a:picLocks noChangeAspect="1" noChangeArrowheads="1"/>
          </p:cNvPicPr>
          <p:nvPr/>
        </p:nvPicPr>
        <p:blipFill>
          <a:blip r:embed="rId2"/>
          <a:srcRect/>
          <a:stretch>
            <a:fillRect/>
          </a:stretch>
        </p:blipFill>
        <p:spPr bwMode="auto">
          <a:xfrm>
            <a:off x="428596" y="4714884"/>
            <a:ext cx="8715404" cy="2033138"/>
          </a:xfrm>
          <a:prstGeom prst="rect">
            <a:avLst/>
          </a:prstGeom>
          <a:noFill/>
          <a:ln w="9525">
            <a:noFill/>
            <a:miter lim="800000"/>
            <a:headEnd/>
            <a:tailEnd/>
          </a:ln>
          <a:effectLst/>
        </p:spPr>
      </p:pic>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57126" y="142852"/>
            <a:ext cx="8786874" cy="3139321"/>
          </a:xfrm>
          <a:prstGeom prst="rect">
            <a:avLst/>
          </a:prstGeom>
        </p:spPr>
        <p:txBody>
          <a:bodyPr wrap="square">
            <a:spAutoFit/>
          </a:bodyPr>
          <a:lstStyle/>
          <a:p>
            <a:r>
              <a:rPr lang="en-US" dirty="0" smtClean="0"/>
              <a:t>you don't know the standard deviation of the population, you have to use the standard deviation of your sample as a stand in when creating confidence intervals. Since the sample standard deviation may not match the population parameter the interval will have more error when you don't know the population standard deviation. To account for this error, we use what's known as a t-critical value instead of the z-critical value. The t-critical value is drawn from what's known as a t-distribution--a distribution that closely resembles the normal distribution but that gets wider and wider as the sample size falls. The t-distribution is available in </a:t>
            </a:r>
            <a:r>
              <a:rPr lang="en-US" dirty="0" err="1" smtClean="0"/>
              <a:t>scipy.stats</a:t>
            </a:r>
            <a:r>
              <a:rPr lang="en-US" dirty="0" smtClean="0"/>
              <a:t> with the nickname "t" so we can get t-critical values with </a:t>
            </a:r>
            <a:r>
              <a:rPr lang="en-US" dirty="0" err="1" smtClean="0"/>
              <a:t>stats.t.ppf</a:t>
            </a:r>
            <a:r>
              <a:rPr lang="en-US" dirty="0" smtClean="0"/>
              <a:t>().</a:t>
            </a:r>
          </a:p>
          <a:p>
            <a:r>
              <a:rPr lang="en-US" dirty="0" smtClean="0"/>
              <a:t>Let's take a new, smaller sample and then create a confidence interval without the population standard deviation, using the t-distribution:</a:t>
            </a:r>
            <a:endParaRPr lang="en-US" dirty="0"/>
          </a:p>
        </p:txBody>
      </p:sp>
      <p:sp>
        <p:nvSpPr>
          <p:cNvPr id="4" name="Rectangle 3"/>
          <p:cNvSpPr/>
          <p:nvPr/>
        </p:nvSpPr>
        <p:spPr>
          <a:xfrm>
            <a:off x="500034" y="3357562"/>
            <a:ext cx="8286808" cy="2862322"/>
          </a:xfrm>
          <a:prstGeom prst="rect">
            <a:avLst/>
          </a:prstGeom>
        </p:spPr>
        <p:txBody>
          <a:bodyPr wrap="square">
            <a:spAutoFit/>
          </a:bodyPr>
          <a:lstStyle/>
          <a:p>
            <a:r>
              <a:rPr lang="en-US" dirty="0" smtClean="0"/>
              <a:t>when using the t-distribution, you have to supply the degrees of freedom (</a:t>
            </a:r>
            <a:r>
              <a:rPr lang="en-US" dirty="0" err="1" smtClean="0"/>
              <a:t>df</a:t>
            </a:r>
            <a:r>
              <a:rPr lang="en-US" dirty="0" smtClean="0"/>
              <a:t>). For this type of test, the degrees of freedom is equal to the sample size minus 1. If you have a large sample size, the t-distribution approaches the normal distribution.</a:t>
            </a:r>
          </a:p>
          <a:p>
            <a:r>
              <a:rPr lang="en-US" dirty="0" smtClean="0"/>
              <a:t>Notice that the t-critical value is larger than the z-critical value we used for 95% confidence interval. This allows the confidence interval to cast a larger net to make up for the variability caused by using the sample standard deviation in place of the population standard deviation. The end result is a much wider confidence interval (an interval with a larger margin of error.).</a:t>
            </a:r>
          </a:p>
          <a:p>
            <a:r>
              <a:rPr lang="en-US" b="1" dirty="0" smtClean="0"/>
              <a:t>If you have a large sample, the t-critical value will approach the z-critical value so there is little difference between using the normal distribution vs. the t-distribution:</a:t>
            </a:r>
            <a:endParaRPr lang="en-US" b="1" dirty="0"/>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0530" name="Picture 2"/>
          <p:cNvPicPr>
            <a:picLocks noChangeAspect="1" noChangeArrowheads="1"/>
          </p:cNvPicPr>
          <p:nvPr/>
        </p:nvPicPr>
        <p:blipFill>
          <a:blip r:embed="rId2"/>
          <a:srcRect/>
          <a:stretch>
            <a:fillRect/>
          </a:stretch>
        </p:blipFill>
        <p:spPr bwMode="auto">
          <a:xfrm>
            <a:off x="0" y="357166"/>
            <a:ext cx="8486775" cy="2428875"/>
          </a:xfrm>
          <a:prstGeom prst="rect">
            <a:avLst/>
          </a:prstGeom>
          <a:noFill/>
          <a:ln w="9525">
            <a:noFill/>
            <a:miter lim="800000"/>
            <a:headEnd/>
            <a:tailEnd/>
          </a:ln>
          <a:effectLst/>
        </p:spPr>
      </p:pic>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srcRect/>
          <a:stretch>
            <a:fillRect/>
          </a:stretch>
        </p:blipFill>
        <p:spPr bwMode="auto">
          <a:xfrm>
            <a:off x="357158" y="857232"/>
            <a:ext cx="8608021" cy="4643470"/>
          </a:xfrm>
          <a:prstGeom prst="rect">
            <a:avLst/>
          </a:prstGeom>
          <a:noFill/>
          <a:ln w="9525">
            <a:noFill/>
            <a:miter lim="800000"/>
            <a:headEnd/>
            <a:tailEnd/>
          </a:ln>
          <a:effectLst/>
        </p:spPr>
      </p:pic>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a:blip r:embed="rId2"/>
          <a:srcRect/>
          <a:stretch>
            <a:fillRect/>
          </a:stretch>
        </p:blipFill>
        <p:spPr bwMode="auto">
          <a:xfrm>
            <a:off x="285720" y="214290"/>
            <a:ext cx="8602326" cy="6072230"/>
          </a:xfrm>
          <a:prstGeom prst="rect">
            <a:avLst/>
          </a:prstGeom>
          <a:noFill/>
          <a:ln w="9525">
            <a:noFill/>
            <a:miter lim="800000"/>
            <a:headEnd/>
            <a:tailEnd/>
          </a:ln>
          <a:effec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2"/>
          <p:cNvPicPr>
            <a:picLocks noChangeAspect="1" noChangeArrowheads="1"/>
          </p:cNvPicPr>
          <p:nvPr/>
        </p:nvPicPr>
        <p:blipFill>
          <a:blip r:embed="rId2"/>
          <a:srcRect/>
          <a:stretch>
            <a:fillRect/>
          </a:stretch>
        </p:blipFill>
        <p:spPr bwMode="auto">
          <a:xfrm>
            <a:off x="0" y="0"/>
            <a:ext cx="12192000" cy="68580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srcRect/>
          <a:stretch>
            <a:fillRect/>
          </a:stretch>
        </p:blipFill>
        <p:spPr bwMode="auto">
          <a:xfrm>
            <a:off x="357158" y="214290"/>
            <a:ext cx="8485968" cy="5715040"/>
          </a:xfrm>
          <a:prstGeom prst="rect">
            <a:avLst/>
          </a:prstGeom>
          <a:noFill/>
          <a:ln w="9525">
            <a:noFill/>
            <a:miter lim="800000"/>
            <a:headEnd/>
            <a:tailEnd/>
          </a:ln>
          <a:effectLst/>
        </p:spPr>
      </p:pic>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3"/>
          <a:srcRect/>
          <a:stretch>
            <a:fillRect/>
          </a:stretch>
        </p:blipFill>
        <p:spPr bwMode="auto">
          <a:xfrm>
            <a:off x="0" y="500042"/>
            <a:ext cx="8929718" cy="5214974"/>
          </a:xfrm>
          <a:prstGeom prst="rect">
            <a:avLst/>
          </a:prstGeom>
          <a:noFill/>
          <a:ln w="9525">
            <a:noFill/>
            <a:miter lim="800000"/>
            <a:headEnd/>
            <a:tailEnd/>
          </a:ln>
          <a:effectLst/>
        </p:spPr>
      </p:pic>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714356"/>
            <a:ext cx="8643966" cy="4832092"/>
          </a:xfrm>
          <a:prstGeom prst="rect">
            <a:avLst/>
          </a:prstGeom>
        </p:spPr>
        <p:txBody>
          <a:bodyPr wrap="square">
            <a:spAutoFit/>
          </a:bodyPr>
          <a:lstStyle/>
          <a:p>
            <a:pPr marL="342900" indent="-342900"/>
            <a:r>
              <a:rPr lang="en-US" sz="2800" dirty="0" smtClean="0"/>
              <a:t>Suppose we want to select a random sample of size 5 from the current CS 3341 students.</a:t>
            </a:r>
          </a:p>
          <a:p>
            <a:pPr marL="342900" indent="-342900"/>
            <a:r>
              <a:rPr lang="en-US" sz="2800" dirty="0" smtClean="0"/>
              <a:t>Which of the following strategies is the best:</a:t>
            </a:r>
          </a:p>
          <a:p>
            <a:pPr marL="342900" indent="-342900"/>
            <a:r>
              <a:rPr lang="en-US" sz="2800" dirty="0" smtClean="0"/>
              <a:t> a) Pick 5 students from the first row. </a:t>
            </a:r>
          </a:p>
          <a:p>
            <a:pPr marL="342900" indent="-342900"/>
            <a:r>
              <a:rPr lang="en-US" sz="2800" dirty="0" smtClean="0"/>
              <a:t>b) Pick 5 of your friends from the class. </a:t>
            </a:r>
          </a:p>
          <a:p>
            <a:pPr marL="342900" indent="-342900"/>
            <a:r>
              <a:rPr lang="en-US" sz="2800" dirty="0" smtClean="0"/>
              <a:t>c) Post a note on eLearning and get the first 5 students who respond.</a:t>
            </a:r>
          </a:p>
          <a:p>
            <a:pPr marL="342900" indent="-342900"/>
            <a:r>
              <a:rPr lang="en-US" sz="2800" dirty="0" smtClean="0"/>
              <a:t> d) Wait near the door and pick the first 5 students who enter the class.</a:t>
            </a:r>
          </a:p>
          <a:p>
            <a:pPr marL="342900" indent="-342900"/>
            <a:r>
              <a:rPr lang="en-US" sz="2800" dirty="0" smtClean="0"/>
              <a:t> e) Assign a number to each student in the class and use a random number generator to pick 5 students</a:t>
            </a:r>
            <a:endParaRPr lang="en-US" sz="2800" dirty="0"/>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71472" y="571480"/>
            <a:ext cx="7643866" cy="2308324"/>
          </a:xfrm>
          <a:prstGeom prst="rect">
            <a:avLst/>
          </a:prstGeom>
        </p:spPr>
        <p:txBody>
          <a:bodyPr wrap="square">
            <a:spAutoFit/>
          </a:bodyPr>
          <a:lstStyle/>
          <a:p>
            <a:r>
              <a:rPr lang="en-US" dirty="0" smtClean="0"/>
              <a:t>Consider the following results of 10 tosses of a coin: H, T, T, T, T, H, T, H, T, T </a:t>
            </a:r>
          </a:p>
          <a:p>
            <a:pPr marL="342900" indent="-342900">
              <a:buAutoNum type="alphaLcParenR"/>
            </a:pPr>
            <a:endParaRPr lang="en-US" dirty="0" smtClean="0"/>
          </a:p>
          <a:p>
            <a:pPr marL="342900" indent="-342900">
              <a:buAutoNum type="alphaLcParenR"/>
            </a:pPr>
            <a:r>
              <a:rPr lang="en-US" dirty="0" smtClean="0"/>
              <a:t>Estimate the probability of head (H) for this coin. </a:t>
            </a:r>
          </a:p>
          <a:p>
            <a:pPr marL="342900" indent="-342900">
              <a:buAutoNum type="alphaLcParenR"/>
            </a:pPr>
            <a:endParaRPr lang="en-US" dirty="0" smtClean="0"/>
          </a:p>
          <a:p>
            <a:pPr marL="342900" indent="-342900">
              <a:buAutoNum type="alphaLcParenR"/>
            </a:pPr>
            <a:r>
              <a:rPr lang="en-US" dirty="0" smtClean="0"/>
              <a:t>Estimate the standard error of your estimate.</a:t>
            </a:r>
          </a:p>
          <a:p>
            <a:pPr marL="342900" indent="-342900"/>
            <a:endParaRPr lang="en-IN" dirty="0" smtClean="0"/>
          </a:p>
          <a:p>
            <a:pPr marL="342900" indent="-342900"/>
            <a:endParaRPr lang="en-IN" dirty="0" smtClean="0"/>
          </a:p>
          <a:p>
            <a:pPr marL="342900" indent="-342900"/>
            <a:endParaRPr lang="en-US" dirty="0"/>
          </a:p>
        </p:txBody>
      </p:sp>
      <p:sp>
        <p:nvSpPr>
          <p:cNvPr id="3" name="Rectangle 2"/>
          <p:cNvSpPr/>
          <p:nvPr/>
        </p:nvSpPr>
        <p:spPr>
          <a:xfrm>
            <a:off x="428596" y="2571744"/>
            <a:ext cx="7929618" cy="3416320"/>
          </a:xfrm>
          <a:prstGeom prst="rect">
            <a:avLst/>
          </a:prstGeom>
        </p:spPr>
        <p:txBody>
          <a:bodyPr wrap="square">
            <a:spAutoFit/>
          </a:bodyPr>
          <a:lstStyle/>
          <a:p>
            <a:r>
              <a:rPr lang="en-US" sz="2400" dirty="0" smtClean="0"/>
              <a:t>Let X denote the toss of a single coin. Further, </a:t>
            </a:r>
          </a:p>
          <a:p>
            <a:r>
              <a:rPr lang="en-US" sz="2400" dirty="0" smtClean="0"/>
              <a:t>let X = 1 if a head results, and </a:t>
            </a:r>
          </a:p>
          <a:p>
            <a:r>
              <a:rPr lang="en-US" sz="2400" dirty="0" smtClean="0"/>
              <a:t>      X = 0 if a tail results. </a:t>
            </a:r>
          </a:p>
          <a:p>
            <a:r>
              <a:rPr lang="en-US" sz="2400" dirty="0" smtClean="0"/>
              <a:t>This X is a Bernoulli (p) random variable, where p denotes the probability of head. Let pˆ denote the estimator of p. </a:t>
            </a:r>
          </a:p>
          <a:p>
            <a:pPr marL="457200" indent="-457200">
              <a:buAutoNum type="alphaLcParenR"/>
            </a:pPr>
            <a:r>
              <a:rPr lang="en-US" sz="2400" dirty="0" smtClean="0"/>
              <a:t>The estimated value of p is </a:t>
            </a:r>
          </a:p>
          <a:p>
            <a:pPr marL="457200" indent="-457200"/>
            <a:r>
              <a:rPr lang="en-US" sz="2400" dirty="0" smtClean="0"/>
              <a:t>      pˆ = (1 + 0 + 0 + . . . + 1 + 0 + 0)/10 = 0.3. </a:t>
            </a:r>
          </a:p>
          <a:p>
            <a:r>
              <a:rPr lang="en-US" sz="2400" dirty="0" smtClean="0"/>
              <a:t>b) The estimated standard error of pˆ is</a:t>
            </a:r>
          </a:p>
          <a:p>
            <a:r>
              <a:rPr lang="en-US" sz="2400" dirty="0" smtClean="0"/>
              <a:t>                   </a:t>
            </a:r>
            <a:r>
              <a:rPr lang="en-US" sz="2400" dirty="0" err="1" smtClean="0"/>
              <a:t>Sqrt</a:t>
            </a:r>
            <a:r>
              <a:rPr lang="en-US" sz="2400" dirty="0" smtClean="0"/>
              <a:t>( pˆ(1 − pˆ)/n) =  0.3(0.7)/10 = 0.14.</a:t>
            </a:r>
            <a:endParaRPr lang="en-US" sz="2400" dirty="0"/>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2578" name="Picture 2"/>
          <p:cNvPicPr>
            <a:picLocks noChangeAspect="1" noChangeArrowheads="1"/>
          </p:cNvPicPr>
          <p:nvPr/>
        </p:nvPicPr>
        <p:blipFill>
          <a:blip r:embed="rId2"/>
          <a:srcRect/>
          <a:stretch>
            <a:fillRect/>
          </a:stretch>
        </p:blipFill>
        <p:spPr bwMode="auto">
          <a:xfrm>
            <a:off x="85725" y="1095375"/>
            <a:ext cx="8972550" cy="4667250"/>
          </a:xfrm>
          <a:prstGeom prst="rect">
            <a:avLst/>
          </a:prstGeom>
          <a:noFill/>
          <a:ln w="9525">
            <a:noFill/>
            <a:miter lim="800000"/>
            <a:headEnd/>
            <a:tailEnd/>
          </a:ln>
          <a:effectLst/>
        </p:spPr>
      </p:pic>
      <p:sp>
        <p:nvSpPr>
          <p:cNvPr id="3" name="Rectangle 2"/>
          <p:cNvSpPr/>
          <p:nvPr/>
        </p:nvSpPr>
        <p:spPr>
          <a:xfrm>
            <a:off x="428596" y="214290"/>
            <a:ext cx="8572560" cy="6429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Maximum Likelihood </a:t>
            </a:r>
            <a:endParaRPr lang="en-US" dirty="0"/>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71472" y="642918"/>
            <a:ext cx="7358114" cy="2308324"/>
          </a:xfrm>
          <a:prstGeom prst="rect">
            <a:avLst/>
          </a:prstGeom>
        </p:spPr>
        <p:txBody>
          <a:bodyPr wrap="square">
            <a:spAutoFit/>
          </a:bodyPr>
          <a:lstStyle/>
          <a:p>
            <a:r>
              <a:rPr lang="en-US" dirty="0" smtClean="0"/>
              <a:t>In statistics, </a:t>
            </a:r>
            <a:r>
              <a:rPr lang="en-US" b="1" dirty="0" smtClean="0"/>
              <a:t>maximum likelihood estimation</a:t>
            </a:r>
            <a:r>
              <a:rPr lang="en-US" dirty="0" smtClean="0"/>
              <a:t> (</a:t>
            </a:r>
            <a:r>
              <a:rPr lang="en-US" b="1" dirty="0" smtClean="0"/>
              <a:t>MLE</a:t>
            </a:r>
            <a:r>
              <a:rPr lang="en-US" dirty="0" smtClean="0"/>
              <a:t>) is a method of </a:t>
            </a:r>
            <a:r>
              <a:rPr lang="en-US" dirty="0" smtClean="0">
                <a:hlinkClick r:id="rId2" tooltip="Estimation theory"/>
              </a:rPr>
              <a:t>estimating</a:t>
            </a:r>
            <a:r>
              <a:rPr lang="en-US" dirty="0" smtClean="0"/>
              <a:t> the </a:t>
            </a:r>
            <a:r>
              <a:rPr lang="en-US" dirty="0" smtClean="0">
                <a:hlinkClick r:id="rId3" tooltip="Statistical parameter"/>
              </a:rPr>
              <a:t>parameters</a:t>
            </a:r>
            <a:r>
              <a:rPr lang="en-US" dirty="0" smtClean="0"/>
              <a:t> of a </a:t>
            </a:r>
            <a:r>
              <a:rPr lang="en-US" dirty="0" smtClean="0">
                <a:hlinkClick r:id="rId4" tooltip="Probability distribution"/>
              </a:rPr>
              <a:t>probability distribution</a:t>
            </a:r>
            <a:r>
              <a:rPr lang="en-US" dirty="0" smtClean="0"/>
              <a:t> by </a:t>
            </a:r>
            <a:r>
              <a:rPr lang="en-US" dirty="0" smtClean="0">
                <a:hlinkClick r:id="rId5" tooltip="Mathematical optimization"/>
              </a:rPr>
              <a:t>maximizing</a:t>
            </a:r>
            <a:r>
              <a:rPr lang="en-US" dirty="0" smtClean="0"/>
              <a:t> a </a:t>
            </a:r>
            <a:r>
              <a:rPr lang="en-US" dirty="0" smtClean="0">
                <a:hlinkClick r:id="rId6" tooltip="Likelihood function"/>
              </a:rPr>
              <a:t>likelihood function</a:t>
            </a:r>
            <a:r>
              <a:rPr lang="en-US" dirty="0" smtClean="0"/>
              <a:t>, so that under the assumed </a:t>
            </a:r>
            <a:r>
              <a:rPr lang="en-US" dirty="0" smtClean="0">
                <a:hlinkClick r:id="rId7" tooltip="Statistical model"/>
              </a:rPr>
              <a:t>statistical model</a:t>
            </a:r>
            <a:r>
              <a:rPr lang="en-US" dirty="0" smtClean="0"/>
              <a:t> the </a:t>
            </a:r>
            <a:r>
              <a:rPr lang="en-US" dirty="0" smtClean="0">
                <a:hlinkClick r:id="rId8" tooltip="Realization (probability)"/>
              </a:rPr>
              <a:t>observed data</a:t>
            </a:r>
            <a:r>
              <a:rPr lang="en-US" dirty="0" smtClean="0"/>
              <a:t> is most probable. The </a:t>
            </a:r>
            <a:r>
              <a:rPr lang="en-US" dirty="0" smtClean="0">
                <a:hlinkClick r:id="rId9" tooltip="Point estimate"/>
              </a:rPr>
              <a:t>point</a:t>
            </a:r>
            <a:r>
              <a:rPr lang="en-US" dirty="0" smtClean="0"/>
              <a:t> in the </a:t>
            </a:r>
            <a:r>
              <a:rPr lang="en-US" dirty="0" smtClean="0">
                <a:hlinkClick r:id="rId10" tooltip="Parameter space"/>
              </a:rPr>
              <a:t>parameter space</a:t>
            </a:r>
            <a:r>
              <a:rPr lang="en-US" dirty="0" smtClean="0"/>
              <a:t> that maximizes the likelihood function is called the maximum likelihood estimate.</a:t>
            </a:r>
            <a:r>
              <a:rPr lang="en-US" baseline="30000" dirty="0" smtClean="0">
                <a:hlinkClick r:id="rId11"/>
              </a:rPr>
              <a:t>[1]</a:t>
            </a:r>
            <a:r>
              <a:rPr lang="en-US" dirty="0" smtClean="0"/>
              <a:t> The logic of maximum likelihood is both intuitive and flexible, and as such the method has become a dominant means of </a:t>
            </a:r>
            <a:r>
              <a:rPr lang="en-US" dirty="0" smtClean="0">
                <a:hlinkClick r:id="rId12" tooltip="Statistical inference"/>
              </a:rPr>
              <a:t>statistical inference</a:t>
            </a:r>
            <a:r>
              <a:rPr lang="en-US" dirty="0" smtClean="0"/>
              <a:t>.</a:t>
            </a:r>
            <a:endParaRPr lang="en-US" dirty="0"/>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4626" name="Picture 2"/>
          <p:cNvPicPr>
            <a:picLocks noChangeAspect="1" noChangeArrowheads="1"/>
          </p:cNvPicPr>
          <p:nvPr/>
        </p:nvPicPr>
        <p:blipFill>
          <a:blip r:embed="rId2"/>
          <a:srcRect/>
          <a:stretch>
            <a:fillRect/>
          </a:stretch>
        </p:blipFill>
        <p:spPr bwMode="auto">
          <a:xfrm>
            <a:off x="357158" y="285728"/>
            <a:ext cx="8143932" cy="1259286"/>
          </a:xfrm>
          <a:prstGeom prst="rect">
            <a:avLst/>
          </a:prstGeom>
          <a:noFill/>
          <a:ln w="9525">
            <a:noFill/>
            <a:miter lim="800000"/>
            <a:headEnd/>
            <a:tailEnd/>
          </a:ln>
          <a:effectLst/>
        </p:spPr>
      </p:pic>
      <p:pic>
        <p:nvPicPr>
          <p:cNvPr id="154627" name="Picture 3"/>
          <p:cNvPicPr>
            <a:picLocks noChangeAspect="1" noChangeArrowheads="1"/>
          </p:cNvPicPr>
          <p:nvPr/>
        </p:nvPicPr>
        <p:blipFill>
          <a:blip r:embed="rId3"/>
          <a:srcRect/>
          <a:stretch>
            <a:fillRect/>
          </a:stretch>
        </p:blipFill>
        <p:spPr bwMode="auto">
          <a:xfrm>
            <a:off x="428596" y="1643050"/>
            <a:ext cx="8429684" cy="4545338"/>
          </a:xfrm>
          <a:prstGeom prst="rect">
            <a:avLst/>
          </a:prstGeom>
          <a:noFill/>
          <a:ln w="9525">
            <a:noFill/>
            <a:miter lim="800000"/>
            <a:headEnd/>
            <a:tailEnd/>
          </a:ln>
          <a:effectLst/>
        </p:spPr>
      </p:pic>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5650" name="Picture 2"/>
          <p:cNvPicPr>
            <a:picLocks noChangeAspect="1" noChangeArrowheads="1"/>
          </p:cNvPicPr>
          <p:nvPr/>
        </p:nvPicPr>
        <p:blipFill>
          <a:blip r:embed="rId2"/>
          <a:srcRect/>
          <a:stretch>
            <a:fillRect/>
          </a:stretch>
        </p:blipFill>
        <p:spPr bwMode="auto">
          <a:xfrm>
            <a:off x="155954" y="859130"/>
            <a:ext cx="8630888" cy="3498563"/>
          </a:xfrm>
          <a:prstGeom prst="rect">
            <a:avLst/>
          </a:prstGeom>
          <a:noFill/>
          <a:ln w="9525">
            <a:noFill/>
            <a:miter lim="800000"/>
            <a:headEnd/>
            <a:tailEnd/>
          </a:ln>
          <a:effectLst/>
        </p:spPr>
      </p:pic>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03" name="Picture 3"/>
          <p:cNvPicPr>
            <a:picLocks noChangeAspect="1" noChangeArrowheads="1"/>
          </p:cNvPicPr>
          <p:nvPr/>
        </p:nvPicPr>
        <p:blipFill>
          <a:blip r:embed="rId3"/>
          <a:srcRect/>
          <a:stretch>
            <a:fillRect/>
          </a:stretch>
        </p:blipFill>
        <p:spPr bwMode="auto">
          <a:xfrm>
            <a:off x="0" y="857232"/>
            <a:ext cx="9001125" cy="4200525"/>
          </a:xfrm>
          <a:prstGeom prst="rect">
            <a:avLst/>
          </a:prstGeom>
          <a:noFill/>
          <a:ln w="9525">
            <a:noFill/>
            <a:miter lim="800000"/>
            <a:headEnd/>
            <a:tailEnd/>
          </a:ln>
          <a:effectLst/>
        </p:spPr>
      </p:pic>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MLE-color.png"/>
          <p:cNvPicPr>
            <a:picLocks noChangeAspect="1"/>
          </p:cNvPicPr>
          <p:nvPr/>
        </p:nvPicPr>
        <p:blipFill>
          <a:blip r:embed="rId2"/>
          <a:stretch>
            <a:fillRect/>
          </a:stretch>
        </p:blipFill>
        <p:spPr>
          <a:xfrm>
            <a:off x="642910" y="2285992"/>
            <a:ext cx="7921922" cy="2071702"/>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2"/>
          <p:cNvPicPr>
            <a:picLocks noChangeAspect="1" noChangeArrowheads="1"/>
          </p:cNvPicPr>
          <p:nvPr/>
        </p:nvPicPr>
        <p:blipFill>
          <a:blip r:embed="rId2"/>
          <a:srcRect/>
          <a:stretch>
            <a:fillRect/>
          </a:stretch>
        </p:blipFill>
        <p:spPr bwMode="auto">
          <a:xfrm>
            <a:off x="0" y="0"/>
            <a:ext cx="12192000" cy="68580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6674" name="Picture 2"/>
          <p:cNvPicPr>
            <a:picLocks noChangeAspect="1" noChangeArrowheads="1"/>
          </p:cNvPicPr>
          <p:nvPr/>
        </p:nvPicPr>
        <p:blipFill>
          <a:blip r:embed="rId2"/>
          <a:srcRect/>
          <a:stretch>
            <a:fillRect/>
          </a:stretch>
        </p:blipFill>
        <p:spPr bwMode="auto">
          <a:xfrm>
            <a:off x="0" y="785794"/>
            <a:ext cx="9144000" cy="4714908"/>
          </a:xfrm>
          <a:prstGeom prst="rect">
            <a:avLst/>
          </a:prstGeom>
          <a:noFill/>
          <a:ln w="9525">
            <a:noFill/>
            <a:miter lim="800000"/>
            <a:headEnd/>
            <a:tailEnd/>
          </a:ln>
          <a:effectLst/>
        </p:spPr>
      </p:pic>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7698" name="Picture 2"/>
          <p:cNvPicPr>
            <a:picLocks noChangeAspect="1" noChangeArrowheads="1"/>
          </p:cNvPicPr>
          <p:nvPr/>
        </p:nvPicPr>
        <p:blipFill>
          <a:blip r:embed="rId2"/>
          <a:srcRect/>
          <a:stretch>
            <a:fillRect/>
          </a:stretch>
        </p:blipFill>
        <p:spPr bwMode="auto">
          <a:xfrm>
            <a:off x="279443" y="857232"/>
            <a:ext cx="8554626" cy="3857652"/>
          </a:xfrm>
          <a:prstGeom prst="rect">
            <a:avLst/>
          </a:prstGeom>
          <a:noFill/>
          <a:ln w="9525">
            <a:noFill/>
            <a:miter lim="800000"/>
            <a:headEnd/>
            <a:tailEnd/>
          </a:ln>
          <a:effectLst/>
        </p:spPr>
      </p:pic>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42910" y="142853"/>
            <a:ext cx="7772400" cy="785818"/>
          </a:xfrm>
        </p:spPr>
        <p:txBody>
          <a:bodyPr/>
          <a:lstStyle/>
          <a:p>
            <a:r>
              <a:rPr lang="en-IN" dirty="0" smtClean="0"/>
              <a:t>Method of Moments</a:t>
            </a:r>
            <a:endParaRPr lang="en-US" dirty="0"/>
          </a:p>
        </p:txBody>
      </p:sp>
      <p:pic>
        <p:nvPicPr>
          <p:cNvPr id="158722" name="Picture 2"/>
          <p:cNvPicPr>
            <a:picLocks noChangeAspect="1" noChangeArrowheads="1"/>
          </p:cNvPicPr>
          <p:nvPr/>
        </p:nvPicPr>
        <p:blipFill>
          <a:blip r:embed="rId2"/>
          <a:srcRect/>
          <a:stretch>
            <a:fillRect/>
          </a:stretch>
        </p:blipFill>
        <p:spPr bwMode="auto">
          <a:xfrm>
            <a:off x="285720" y="1214422"/>
            <a:ext cx="8643998" cy="4429156"/>
          </a:xfrm>
          <a:prstGeom prst="rect">
            <a:avLst/>
          </a:prstGeom>
          <a:noFill/>
          <a:ln w="9525">
            <a:noFill/>
            <a:miter lim="800000"/>
            <a:headEnd/>
            <a:tailEnd/>
          </a:ln>
          <a:effectLst/>
        </p:spPr>
      </p:pic>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9746" name="Picture 2"/>
          <p:cNvPicPr>
            <a:picLocks noChangeAspect="1" noChangeArrowheads="1"/>
          </p:cNvPicPr>
          <p:nvPr/>
        </p:nvPicPr>
        <p:blipFill>
          <a:blip r:embed="rId2"/>
          <a:srcRect/>
          <a:stretch>
            <a:fillRect/>
          </a:stretch>
        </p:blipFill>
        <p:spPr bwMode="auto">
          <a:xfrm>
            <a:off x="214282" y="285728"/>
            <a:ext cx="8543925" cy="2438400"/>
          </a:xfrm>
          <a:prstGeom prst="rect">
            <a:avLst/>
          </a:prstGeom>
          <a:noFill/>
          <a:ln w="9525">
            <a:noFill/>
            <a:miter lim="800000"/>
            <a:headEnd/>
            <a:tailEnd/>
          </a:ln>
          <a:effectLst/>
        </p:spPr>
      </p:pic>
      <p:pic>
        <p:nvPicPr>
          <p:cNvPr id="159747" name="Picture 3"/>
          <p:cNvPicPr>
            <a:picLocks noChangeAspect="1" noChangeArrowheads="1"/>
          </p:cNvPicPr>
          <p:nvPr/>
        </p:nvPicPr>
        <p:blipFill>
          <a:blip r:embed="rId3"/>
          <a:srcRect/>
          <a:stretch>
            <a:fillRect/>
          </a:stretch>
        </p:blipFill>
        <p:spPr bwMode="auto">
          <a:xfrm>
            <a:off x="142844" y="2857496"/>
            <a:ext cx="8696325" cy="2914650"/>
          </a:xfrm>
          <a:prstGeom prst="rect">
            <a:avLst/>
          </a:prstGeom>
          <a:noFill/>
          <a:ln w="9525">
            <a:noFill/>
            <a:miter lim="800000"/>
            <a:headEnd/>
            <a:tailEnd/>
          </a:ln>
          <a:effectLst/>
        </p:spPr>
      </p:pic>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0770" name="Picture 2"/>
          <p:cNvPicPr>
            <a:picLocks noChangeAspect="1" noChangeArrowheads="1"/>
          </p:cNvPicPr>
          <p:nvPr/>
        </p:nvPicPr>
        <p:blipFill>
          <a:blip r:embed="rId2"/>
          <a:srcRect/>
          <a:stretch>
            <a:fillRect/>
          </a:stretch>
        </p:blipFill>
        <p:spPr bwMode="auto">
          <a:xfrm>
            <a:off x="642938" y="881063"/>
            <a:ext cx="7858125" cy="5095875"/>
          </a:xfrm>
          <a:prstGeom prst="rect">
            <a:avLst/>
          </a:prstGeom>
          <a:noFill/>
          <a:ln w="9525">
            <a:noFill/>
            <a:miter lim="800000"/>
            <a:headEnd/>
            <a:tailEnd/>
          </a:ln>
          <a:effectLst/>
        </p:spPr>
      </p:pic>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14282" y="357166"/>
            <a:ext cx="8572560" cy="3693319"/>
          </a:xfrm>
          <a:prstGeom prst="rect">
            <a:avLst/>
          </a:prstGeom>
        </p:spPr>
        <p:txBody>
          <a:bodyPr wrap="square">
            <a:spAutoFit/>
          </a:bodyPr>
          <a:lstStyle/>
          <a:p>
            <a:pPr fontAlgn="base"/>
            <a:r>
              <a:rPr lang="en-US" dirty="0" smtClean="0"/>
              <a:t>ML | </a:t>
            </a:r>
            <a:r>
              <a:rPr lang="en-US" dirty="0" err="1" smtClean="0"/>
              <a:t>Kolmogorov</a:t>
            </a:r>
            <a:r>
              <a:rPr lang="en-US" dirty="0" smtClean="0"/>
              <a:t>-Smirnov Test</a:t>
            </a:r>
          </a:p>
          <a:p>
            <a:pPr fontAlgn="base"/>
            <a:endParaRPr lang="en-US" dirty="0" smtClean="0"/>
          </a:p>
          <a:p>
            <a:pPr fontAlgn="base"/>
            <a:r>
              <a:rPr lang="en-US" dirty="0" err="1" smtClean="0"/>
              <a:t>Kolmogorov</a:t>
            </a:r>
            <a:r>
              <a:rPr lang="en-US" dirty="0" smtClean="0"/>
              <a:t>–Smirnov test a very efficient way to determine if two samples are significantly different from each other. It is usually used to check the uniformity of random numbers. Uniformity is one of the most important properties of any random number generator and </a:t>
            </a:r>
            <a:r>
              <a:rPr lang="en-US" dirty="0" err="1" smtClean="0"/>
              <a:t>Kolmogorov</a:t>
            </a:r>
            <a:r>
              <a:rPr lang="en-US" dirty="0" smtClean="0"/>
              <a:t>–Smirnov test can be used to test it.</a:t>
            </a:r>
          </a:p>
          <a:p>
            <a:pPr fontAlgn="base"/>
            <a:endParaRPr lang="en-US" dirty="0" smtClean="0"/>
          </a:p>
          <a:p>
            <a:pPr fontAlgn="base"/>
            <a:r>
              <a:rPr lang="en-US" dirty="0" smtClean="0"/>
              <a:t/>
            </a:r>
            <a:br>
              <a:rPr lang="en-US" dirty="0" smtClean="0"/>
            </a:br>
            <a:r>
              <a:rPr lang="en-US" dirty="0" smtClean="0"/>
              <a:t>The </a:t>
            </a:r>
            <a:r>
              <a:rPr lang="en-US" dirty="0" err="1" smtClean="0"/>
              <a:t>Kolmogorov</a:t>
            </a:r>
            <a:r>
              <a:rPr lang="en-US" dirty="0" smtClean="0"/>
              <a:t>–Smirnov test may also be used to test whether two underlying one-dimensional probability distributions differ. It is a very efficient way to determine if two samples are significantly different from each other.</a:t>
            </a:r>
          </a:p>
          <a:p>
            <a:pPr fontAlgn="base"/>
            <a:endParaRPr lang="en-IN" dirty="0" smtClean="0"/>
          </a:p>
          <a:p>
            <a:pPr fontAlgn="base"/>
            <a:endParaRPr lang="en-US" dirty="0"/>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srcRect/>
          <a:stretch>
            <a:fillRect/>
          </a:stretch>
        </p:blipFill>
        <p:spPr bwMode="auto">
          <a:xfrm>
            <a:off x="1344613" y="1035050"/>
            <a:ext cx="6454775" cy="4786313"/>
          </a:xfrm>
          <a:prstGeom prst="rect">
            <a:avLst/>
          </a:prstGeom>
          <a:noFill/>
          <a:ln w="9525">
            <a:noFill/>
            <a:miter lim="800000"/>
            <a:headEnd/>
            <a:tailEnd/>
          </a:ln>
          <a:effectLst/>
        </p:spPr>
      </p:pic>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srcRect/>
          <a:stretch>
            <a:fillRect/>
          </a:stretch>
        </p:blipFill>
        <p:spPr bwMode="auto">
          <a:xfrm>
            <a:off x="1333500" y="2060575"/>
            <a:ext cx="6477000" cy="2735263"/>
          </a:xfrm>
          <a:prstGeom prst="rect">
            <a:avLst/>
          </a:prstGeom>
          <a:noFill/>
          <a:ln w="9525">
            <a:noFill/>
            <a:miter lim="800000"/>
            <a:headEnd/>
            <a:tailEnd/>
          </a:ln>
          <a:effectLst/>
        </p:spPr>
      </p:pic>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srcRect/>
          <a:stretch>
            <a:fillRect/>
          </a:stretch>
        </p:blipFill>
        <p:spPr bwMode="auto">
          <a:xfrm>
            <a:off x="214282" y="357166"/>
            <a:ext cx="7929618" cy="5300017"/>
          </a:xfrm>
          <a:prstGeom prst="rect">
            <a:avLst/>
          </a:prstGeom>
          <a:noFill/>
          <a:ln w="9525">
            <a:noFill/>
            <a:miter lim="800000"/>
            <a:headEnd/>
            <a:tailEnd/>
          </a:ln>
          <a:effectLst/>
        </p:spPr>
      </p:pic>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srcRect/>
          <a:stretch>
            <a:fillRect/>
          </a:stretch>
        </p:blipFill>
        <p:spPr bwMode="auto">
          <a:xfrm>
            <a:off x="214282" y="571480"/>
            <a:ext cx="8572560" cy="5651618"/>
          </a:xfrm>
          <a:prstGeom prst="rect">
            <a:avLst/>
          </a:prstGeom>
          <a:noFill/>
          <a:ln w="9525">
            <a:noFill/>
            <a:miter lim="800000"/>
            <a:headEnd/>
            <a:tailEnd/>
          </a:ln>
          <a:effec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smtClean="0"/>
              <a:t>Normal Distribution</a:t>
            </a:r>
            <a:endParaRPr lang="en-US" dirty="0"/>
          </a:p>
        </p:txBody>
      </p:sp>
      <p:sp>
        <p:nvSpPr>
          <p:cNvPr id="3" name="Subtitle 2"/>
          <p:cNvSpPr>
            <a:spLocks noGrp="1"/>
          </p:cNvSpPr>
          <p:nvPr>
            <p:ph type="subTitle" idx="1"/>
          </p:nvPr>
        </p:nvSpPr>
        <p:spPr/>
        <p:txBody>
          <a:bodyPr/>
          <a:lstStyle/>
          <a:p>
            <a:endParaRPr lang="en-US"/>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smtClean="0"/>
              <a:t>Bayesian Estimator</a:t>
            </a:r>
            <a:endParaRPr lang="en-US" dirty="0"/>
          </a:p>
        </p:txBody>
      </p:sp>
      <p:sp>
        <p:nvSpPr>
          <p:cNvPr id="3" name="Subtitle 2"/>
          <p:cNvSpPr>
            <a:spLocks noGrp="1"/>
          </p:cNvSpPr>
          <p:nvPr>
            <p:ph type="subTitle" idx="1"/>
          </p:nvPr>
        </p:nvSpPr>
        <p:spPr/>
        <p:txBody>
          <a:bodyPr/>
          <a:lstStyle/>
          <a:p>
            <a:endParaRPr lang="en-US"/>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srcRect/>
          <a:stretch>
            <a:fillRect/>
          </a:stretch>
        </p:blipFill>
        <p:spPr bwMode="auto">
          <a:xfrm>
            <a:off x="285720" y="214290"/>
            <a:ext cx="8439394" cy="5143536"/>
          </a:xfrm>
          <a:prstGeom prst="rect">
            <a:avLst/>
          </a:prstGeom>
          <a:noFill/>
          <a:ln w="9525">
            <a:noFill/>
            <a:miter lim="800000"/>
            <a:headEnd/>
            <a:tailEnd/>
          </a:ln>
          <a:effectLst/>
        </p:spPr>
      </p:pic>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srcRect/>
          <a:stretch>
            <a:fillRect/>
          </a:stretch>
        </p:blipFill>
        <p:spPr bwMode="auto">
          <a:xfrm>
            <a:off x="1073150" y="1387475"/>
            <a:ext cx="6997700" cy="4083050"/>
          </a:xfrm>
          <a:prstGeom prst="rect">
            <a:avLst/>
          </a:prstGeom>
          <a:noFill/>
          <a:ln w="9525">
            <a:noFill/>
            <a:miter lim="800000"/>
            <a:headEnd/>
            <a:tailEnd/>
          </a:ln>
          <a:effectLst/>
        </p:spPr>
      </p:pic>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a:srcRect/>
          <a:stretch>
            <a:fillRect/>
          </a:stretch>
        </p:blipFill>
        <p:spPr bwMode="auto">
          <a:xfrm>
            <a:off x="142843" y="428604"/>
            <a:ext cx="8861731" cy="5286412"/>
          </a:xfrm>
          <a:prstGeom prst="rect">
            <a:avLst/>
          </a:prstGeom>
          <a:noFill/>
          <a:ln w="9525">
            <a:noFill/>
            <a:miter lim="800000"/>
            <a:headEnd/>
            <a:tailEnd/>
          </a:ln>
          <a:effectLst/>
        </p:spPr>
      </p:pic>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Picture 3"/>
          <p:cNvPicPr>
            <a:picLocks noChangeAspect="1" noChangeArrowheads="1"/>
          </p:cNvPicPr>
          <p:nvPr/>
        </p:nvPicPr>
        <p:blipFill>
          <a:blip r:embed="rId2"/>
          <a:srcRect/>
          <a:stretch>
            <a:fillRect/>
          </a:stretch>
        </p:blipFill>
        <p:spPr bwMode="auto">
          <a:xfrm>
            <a:off x="357158" y="642918"/>
            <a:ext cx="8569259" cy="4857784"/>
          </a:xfrm>
          <a:prstGeom prst="rect">
            <a:avLst/>
          </a:prstGeom>
          <a:noFill/>
          <a:ln w="9525">
            <a:noFill/>
            <a:miter lim="800000"/>
            <a:headEnd/>
            <a:tailEnd/>
          </a:ln>
          <a:effectLst/>
        </p:spPr>
      </p:pic>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1" name="Picture 3"/>
          <p:cNvPicPr>
            <a:picLocks noChangeAspect="1" noChangeArrowheads="1"/>
          </p:cNvPicPr>
          <p:nvPr/>
        </p:nvPicPr>
        <p:blipFill>
          <a:blip r:embed="rId2"/>
          <a:srcRect/>
          <a:stretch>
            <a:fillRect/>
          </a:stretch>
        </p:blipFill>
        <p:spPr bwMode="auto">
          <a:xfrm>
            <a:off x="179820" y="1214422"/>
            <a:ext cx="8607022" cy="4143404"/>
          </a:xfrm>
          <a:prstGeom prst="rect">
            <a:avLst/>
          </a:prstGeom>
          <a:noFill/>
          <a:ln w="9525">
            <a:noFill/>
            <a:miter lim="800000"/>
            <a:headEnd/>
            <a:tailEnd/>
          </a:ln>
          <a:effectLst/>
        </p:spPr>
      </p:pic>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2"/>
          <a:srcRect/>
          <a:stretch>
            <a:fillRect/>
          </a:stretch>
        </p:blipFill>
        <p:spPr bwMode="auto">
          <a:xfrm>
            <a:off x="571472" y="1357298"/>
            <a:ext cx="8280037" cy="3429024"/>
          </a:xfrm>
          <a:prstGeom prst="rect">
            <a:avLst/>
          </a:prstGeom>
          <a:noFill/>
          <a:ln w="9525">
            <a:noFill/>
            <a:miter lim="800000"/>
            <a:headEnd/>
            <a:tailEnd/>
          </a:ln>
          <a:effectLst/>
        </p:spPr>
      </p:pic>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2"/>
          <a:srcRect/>
          <a:stretch>
            <a:fillRect/>
          </a:stretch>
        </p:blipFill>
        <p:spPr bwMode="auto">
          <a:xfrm>
            <a:off x="571471" y="785794"/>
            <a:ext cx="8259155" cy="3500462"/>
          </a:xfrm>
          <a:prstGeom prst="rect">
            <a:avLst/>
          </a:prstGeom>
          <a:noFill/>
          <a:ln w="9525">
            <a:noFill/>
            <a:miter lim="800000"/>
            <a:headEnd/>
            <a:tailEnd/>
          </a:ln>
          <a:effectLst/>
        </p:spPr>
      </p:pic>
      <p:pic>
        <p:nvPicPr>
          <p:cNvPr id="9219" name="Picture 3"/>
          <p:cNvPicPr>
            <a:picLocks noChangeAspect="1" noChangeArrowheads="1"/>
          </p:cNvPicPr>
          <p:nvPr/>
        </p:nvPicPr>
        <p:blipFill>
          <a:blip r:embed="rId3"/>
          <a:srcRect/>
          <a:stretch>
            <a:fillRect/>
          </a:stretch>
        </p:blipFill>
        <p:spPr bwMode="auto">
          <a:xfrm>
            <a:off x="285720" y="4286256"/>
            <a:ext cx="8858280" cy="2266950"/>
          </a:xfrm>
          <a:prstGeom prst="rect">
            <a:avLst/>
          </a:prstGeom>
          <a:noFill/>
          <a:ln w="9525">
            <a:noFill/>
            <a:miter lim="800000"/>
            <a:headEnd/>
            <a:tailEnd/>
          </a:ln>
          <a:effectLst/>
        </p:spPr>
      </p:pic>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ChangeAspect="1" noChangeArrowheads="1"/>
          </p:cNvPicPr>
          <p:nvPr/>
        </p:nvPicPr>
        <p:blipFill>
          <a:blip r:embed="rId2"/>
          <a:srcRect/>
          <a:stretch>
            <a:fillRect/>
          </a:stretch>
        </p:blipFill>
        <p:spPr bwMode="auto">
          <a:xfrm>
            <a:off x="500034" y="1044574"/>
            <a:ext cx="7929618" cy="5770487"/>
          </a:xfrm>
          <a:prstGeom prst="rect">
            <a:avLst/>
          </a:prstGeom>
          <a:noFill/>
          <a:ln w="9525">
            <a:noFill/>
            <a:miter lim="800000"/>
            <a:headEnd/>
            <a:tailEnd/>
          </a:ln>
          <a:effectLst/>
        </p:spPr>
      </p:pic>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a:blip r:embed="rId2"/>
          <a:srcRect/>
          <a:stretch>
            <a:fillRect/>
          </a:stretch>
        </p:blipFill>
        <p:spPr bwMode="auto">
          <a:xfrm>
            <a:off x="357158" y="357165"/>
            <a:ext cx="8286808" cy="5843365"/>
          </a:xfrm>
          <a:prstGeom prst="rect">
            <a:avLst/>
          </a:prstGeom>
          <a:noFill/>
          <a:ln w="9525">
            <a:noFill/>
            <a:miter lim="800000"/>
            <a:headEnd/>
            <a:tailEnd/>
          </a:ln>
          <a:effec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1" name="Picture 3"/>
          <p:cNvPicPr>
            <a:picLocks noChangeAspect="1" noChangeArrowheads="1"/>
          </p:cNvPicPr>
          <p:nvPr/>
        </p:nvPicPr>
        <p:blipFill>
          <a:blip r:embed="rId2"/>
          <a:srcRect/>
          <a:stretch>
            <a:fillRect/>
          </a:stretch>
        </p:blipFill>
        <p:spPr bwMode="auto">
          <a:xfrm>
            <a:off x="928662" y="2143116"/>
            <a:ext cx="8001056" cy="1000132"/>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p:cNvPicPr>
            <a:picLocks noChangeAspect="1" noChangeArrowheads="1"/>
          </p:cNvPicPr>
          <p:nvPr/>
        </p:nvPicPr>
        <p:blipFill>
          <a:blip r:embed="rId2"/>
          <a:srcRect/>
          <a:stretch>
            <a:fillRect/>
          </a:stretch>
        </p:blipFill>
        <p:spPr bwMode="auto">
          <a:xfrm>
            <a:off x="357157" y="1000108"/>
            <a:ext cx="8709659" cy="3143272"/>
          </a:xfrm>
          <a:prstGeom prst="rect">
            <a:avLst/>
          </a:prstGeom>
          <a:noFill/>
          <a:ln w="9525">
            <a:noFill/>
            <a:miter lim="800000"/>
            <a:headEnd/>
            <a:tailEnd/>
          </a:ln>
          <a:effectLst/>
        </p:spPr>
      </p:pic>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ChangeAspect="1" noChangeArrowheads="1"/>
          </p:cNvPicPr>
          <p:nvPr/>
        </p:nvPicPr>
        <p:blipFill>
          <a:blip r:embed="rId2"/>
          <a:srcRect/>
          <a:stretch>
            <a:fillRect/>
          </a:stretch>
        </p:blipFill>
        <p:spPr bwMode="auto">
          <a:xfrm>
            <a:off x="500034" y="1044574"/>
            <a:ext cx="7929618" cy="5770487"/>
          </a:xfrm>
          <a:prstGeom prst="rect">
            <a:avLst/>
          </a:prstGeom>
          <a:noFill/>
          <a:ln w="9525">
            <a:noFill/>
            <a:miter lim="800000"/>
            <a:headEnd/>
            <a:tailEnd/>
          </a:ln>
          <a:effectLst/>
        </p:spPr>
      </p:pic>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p:cNvPicPr>
            <a:picLocks noChangeAspect="1" noChangeArrowheads="1"/>
          </p:cNvPicPr>
          <p:nvPr/>
        </p:nvPicPr>
        <p:blipFill>
          <a:blip r:embed="rId2"/>
          <a:srcRect/>
          <a:stretch>
            <a:fillRect/>
          </a:stretch>
        </p:blipFill>
        <p:spPr bwMode="auto">
          <a:xfrm>
            <a:off x="714347" y="642918"/>
            <a:ext cx="7610761" cy="4000528"/>
          </a:xfrm>
          <a:prstGeom prst="rect">
            <a:avLst/>
          </a:prstGeom>
          <a:noFill/>
          <a:ln w="9525">
            <a:noFill/>
            <a:miter lim="800000"/>
            <a:headEnd/>
            <a:tailEnd/>
          </a:ln>
          <a:effectLst/>
        </p:spPr>
      </p:pic>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p:cNvPicPr>
            <a:picLocks noChangeAspect="1" noChangeArrowheads="1"/>
          </p:cNvPicPr>
          <p:nvPr/>
        </p:nvPicPr>
        <p:blipFill>
          <a:blip r:embed="rId2"/>
          <a:srcRect/>
          <a:stretch>
            <a:fillRect/>
          </a:stretch>
        </p:blipFill>
        <p:spPr bwMode="auto">
          <a:xfrm>
            <a:off x="428596" y="428604"/>
            <a:ext cx="7952694" cy="5643602"/>
          </a:xfrm>
          <a:prstGeom prst="rect">
            <a:avLst/>
          </a:prstGeom>
          <a:noFill/>
          <a:ln w="9525">
            <a:noFill/>
            <a:miter lim="800000"/>
            <a:headEnd/>
            <a:tailEnd/>
          </a:ln>
          <a:effectLst/>
        </p:spPr>
      </p:pic>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p:cNvPicPr>
            <a:picLocks noChangeAspect="1" noChangeArrowheads="1"/>
          </p:cNvPicPr>
          <p:nvPr/>
        </p:nvPicPr>
        <p:blipFill>
          <a:blip r:embed="rId2"/>
          <a:srcRect/>
          <a:stretch>
            <a:fillRect/>
          </a:stretch>
        </p:blipFill>
        <p:spPr bwMode="auto">
          <a:xfrm>
            <a:off x="1071538" y="928670"/>
            <a:ext cx="7571164" cy="3429024"/>
          </a:xfrm>
          <a:prstGeom prst="rect">
            <a:avLst/>
          </a:prstGeom>
          <a:noFill/>
          <a:ln w="9525">
            <a:noFill/>
            <a:miter lim="800000"/>
            <a:headEnd/>
            <a:tailEnd/>
          </a:ln>
          <a:effectLst/>
        </p:spPr>
      </p:pic>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p:cNvPicPr>
            <a:picLocks noChangeAspect="1" noChangeArrowheads="1"/>
          </p:cNvPicPr>
          <p:nvPr/>
        </p:nvPicPr>
        <p:blipFill>
          <a:blip r:embed="rId2"/>
          <a:srcRect/>
          <a:stretch>
            <a:fillRect/>
          </a:stretch>
        </p:blipFill>
        <p:spPr bwMode="auto">
          <a:xfrm>
            <a:off x="428596" y="428604"/>
            <a:ext cx="7858180" cy="5695658"/>
          </a:xfrm>
          <a:prstGeom prst="rect">
            <a:avLst/>
          </a:prstGeom>
          <a:noFill/>
          <a:ln w="9525">
            <a:noFill/>
            <a:miter lim="800000"/>
            <a:headEnd/>
            <a:tailEnd/>
          </a:ln>
          <a:effectLst/>
        </p:spPr>
      </p:pic>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1" name="Picture 3"/>
          <p:cNvPicPr>
            <a:picLocks noChangeAspect="1" noChangeArrowheads="1"/>
          </p:cNvPicPr>
          <p:nvPr/>
        </p:nvPicPr>
        <p:blipFill>
          <a:blip r:embed="rId2"/>
          <a:srcRect/>
          <a:stretch>
            <a:fillRect/>
          </a:stretch>
        </p:blipFill>
        <p:spPr bwMode="auto">
          <a:xfrm>
            <a:off x="785786" y="500042"/>
            <a:ext cx="8032178" cy="4857784"/>
          </a:xfrm>
          <a:prstGeom prst="rect">
            <a:avLst/>
          </a:prstGeom>
          <a:noFill/>
          <a:ln w="9525">
            <a:noFill/>
            <a:miter lim="800000"/>
            <a:headEnd/>
            <a:tailEnd/>
          </a:ln>
          <a:effectLst/>
        </p:spPr>
      </p:pic>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p:cNvPicPr>
            <a:picLocks noChangeAspect="1" noChangeArrowheads="1"/>
          </p:cNvPicPr>
          <p:nvPr/>
        </p:nvPicPr>
        <p:blipFill>
          <a:blip r:embed="rId2"/>
          <a:srcRect/>
          <a:stretch>
            <a:fillRect/>
          </a:stretch>
        </p:blipFill>
        <p:spPr bwMode="auto">
          <a:xfrm>
            <a:off x="285720" y="428603"/>
            <a:ext cx="8286808" cy="6427329"/>
          </a:xfrm>
          <a:prstGeom prst="rect">
            <a:avLst/>
          </a:prstGeom>
          <a:noFill/>
          <a:ln w="9525">
            <a:noFill/>
            <a:miter lim="800000"/>
            <a:headEnd/>
            <a:tailEnd/>
          </a:ln>
          <a:effectLst/>
        </p:spPr>
      </p:pic>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p:cNvPicPr>
            <a:picLocks noChangeAspect="1" noChangeArrowheads="1"/>
          </p:cNvPicPr>
          <p:nvPr/>
        </p:nvPicPr>
        <p:blipFill>
          <a:blip r:embed="rId2"/>
          <a:srcRect/>
          <a:stretch>
            <a:fillRect/>
          </a:stretch>
        </p:blipFill>
        <p:spPr bwMode="auto">
          <a:xfrm>
            <a:off x="642909" y="142852"/>
            <a:ext cx="8220961" cy="5572164"/>
          </a:xfrm>
          <a:prstGeom prst="rect">
            <a:avLst/>
          </a:prstGeom>
          <a:noFill/>
          <a:ln w="9525">
            <a:noFill/>
            <a:miter lim="800000"/>
            <a:headEnd/>
            <a:tailEnd/>
          </a:ln>
          <a:effectLst/>
        </p:spPr>
      </p:pic>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p:cNvPicPr>
            <a:picLocks noChangeAspect="1" noChangeArrowheads="1"/>
          </p:cNvPicPr>
          <p:nvPr/>
        </p:nvPicPr>
        <p:blipFill>
          <a:blip r:embed="rId2"/>
          <a:srcRect/>
          <a:stretch>
            <a:fillRect/>
          </a:stretch>
        </p:blipFill>
        <p:spPr bwMode="auto">
          <a:xfrm>
            <a:off x="428596" y="714356"/>
            <a:ext cx="8286808" cy="4118741"/>
          </a:xfrm>
          <a:prstGeom prst="rect">
            <a:avLst/>
          </a:prstGeom>
          <a:noFill/>
          <a:ln w="9525">
            <a:noFill/>
            <a:miter lim="800000"/>
            <a:headEnd/>
            <a:tailEnd/>
          </a:ln>
          <a:effec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2"/>
          <p:cNvPicPr>
            <a:picLocks noChangeAspect="1" noChangeArrowheads="1"/>
          </p:cNvPicPr>
          <p:nvPr/>
        </p:nvPicPr>
        <p:blipFill>
          <a:blip r:embed="rId2"/>
          <a:srcRect/>
          <a:stretch>
            <a:fillRect/>
          </a:stretch>
        </p:blipFill>
        <p:spPr bwMode="auto">
          <a:xfrm>
            <a:off x="0" y="0"/>
            <a:ext cx="12192000" cy="68580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p:cNvPicPr>
            <a:picLocks noChangeAspect="1" noChangeArrowheads="1"/>
          </p:cNvPicPr>
          <p:nvPr/>
        </p:nvPicPr>
        <p:blipFill>
          <a:blip r:embed="rId2"/>
          <a:srcRect/>
          <a:stretch>
            <a:fillRect/>
          </a:stretch>
        </p:blipFill>
        <p:spPr bwMode="auto">
          <a:xfrm>
            <a:off x="500034" y="428604"/>
            <a:ext cx="7715304" cy="5413990"/>
          </a:xfrm>
          <a:prstGeom prst="rect">
            <a:avLst/>
          </a:prstGeom>
          <a:noFill/>
          <a:ln w="9525">
            <a:noFill/>
            <a:miter lim="800000"/>
            <a:headEnd/>
            <a:tailEnd/>
          </a:ln>
          <a:effectLst/>
        </p:spPr>
      </p:pic>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2"/>
          <p:cNvPicPr>
            <a:picLocks noChangeAspect="1" noChangeArrowheads="1"/>
          </p:cNvPicPr>
          <p:nvPr/>
        </p:nvPicPr>
        <p:blipFill>
          <a:blip r:embed="rId3"/>
          <a:srcRect/>
          <a:stretch>
            <a:fillRect/>
          </a:stretch>
        </p:blipFill>
        <p:spPr bwMode="auto">
          <a:xfrm>
            <a:off x="142844" y="428604"/>
            <a:ext cx="8707032" cy="5000660"/>
          </a:xfrm>
          <a:prstGeom prst="rect">
            <a:avLst/>
          </a:prstGeom>
          <a:noFill/>
          <a:ln w="9525">
            <a:noFill/>
            <a:miter lim="800000"/>
            <a:headEnd/>
            <a:tailEnd/>
          </a:ln>
          <a:effectLst/>
        </p:spPr>
      </p:pic>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p:cNvPicPr>
            <a:picLocks noChangeAspect="1" noChangeArrowheads="1"/>
          </p:cNvPicPr>
          <p:nvPr/>
        </p:nvPicPr>
        <p:blipFill>
          <a:blip r:embed="rId2"/>
          <a:srcRect/>
          <a:stretch>
            <a:fillRect/>
          </a:stretch>
        </p:blipFill>
        <p:spPr bwMode="auto">
          <a:xfrm>
            <a:off x="242888" y="857250"/>
            <a:ext cx="8658225" cy="5143500"/>
          </a:xfrm>
          <a:prstGeom prst="rect">
            <a:avLst/>
          </a:prstGeom>
          <a:noFill/>
          <a:ln w="9525">
            <a:noFill/>
            <a:miter lim="800000"/>
            <a:headEnd/>
            <a:tailEnd/>
          </a:ln>
          <a:effectLst/>
        </p:spPr>
      </p:pic>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9" name="Picture 3"/>
          <p:cNvPicPr>
            <a:picLocks noChangeAspect="1" noChangeArrowheads="1"/>
          </p:cNvPicPr>
          <p:nvPr/>
        </p:nvPicPr>
        <p:blipFill>
          <a:blip r:embed="rId2"/>
          <a:srcRect/>
          <a:stretch>
            <a:fillRect/>
          </a:stretch>
        </p:blipFill>
        <p:spPr bwMode="auto">
          <a:xfrm>
            <a:off x="857224" y="214290"/>
            <a:ext cx="7858180" cy="5856346"/>
          </a:xfrm>
          <a:prstGeom prst="rect">
            <a:avLst/>
          </a:prstGeom>
          <a:noFill/>
          <a:ln w="9525">
            <a:noFill/>
            <a:miter lim="800000"/>
            <a:headEnd/>
            <a:tailEnd/>
          </a:ln>
          <a:effectLst/>
        </p:spPr>
      </p:pic>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2"/>
          <p:cNvPicPr>
            <a:picLocks noChangeAspect="1" noChangeArrowheads="1"/>
          </p:cNvPicPr>
          <p:nvPr/>
        </p:nvPicPr>
        <p:blipFill>
          <a:blip r:embed="rId2"/>
          <a:srcRect/>
          <a:stretch>
            <a:fillRect/>
          </a:stretch>
        </p:blipFill>
        <p:spPr bwMode="auto">
          <a:xfrm>
            <a:off x="642910" y="428603"/>
            <a:ext cx="7358114" cy="5652737"/>
          </a:xfrm>
          <a:prstGeom prst="rect">
            <a:avLst/>
          </a:prstGeom>
          <a:noFill/>
          <a:ln w="9525">
            <a:noFill/>
            <a:miter lim="800000"/>
            <a:headEnd/>
            <a:tailEnd/>
          </a:ln>
          <a:effectLst/>
        </p:spPr>
      </p:pic>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2"/>
          <p:cNvPicPr>
            <a:picLocks noChangeAspect="1" noChangeArrowheads="1"/>
          </p:cNvPicPr>
          <p:nvPr/>
        </p:nvPicPr>
        <p:blipFill>
          <a:blip r:embed="rId2"/>
          <a:srcRect/>
          <a:stretch>
            <a:fillRect/>
          </a:stretch>
        </p:blipFill>
        <p:spPr bwMode="auto">
          <a:xfrm>
            <a:off x="500034" y="571480"/>
            <a:ext cx="7786742" cy="5641336"/>
          </a:xfrm>
          <a:prstGeom prst="rect">
            <a:avLst/>
          </a:prstGeom>
          <a:noFill/>
          <a:ln w="9525">
            <a:noFill/>
            <a:miter lim="800000"/>
            <a:headEnd/>
            <a:tailEnd/>
          </a:ln>
          <a:effectLst/>
        </p:spPr>
      </p:pic>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2"/>
          <p:cNvPicPr>
            <a:picLocks noChangeAspect="1" noChangeArrowheads="1"/>
          </p:cNvPicPr>
          <p:nvPr/>
        </p:nvPicPr>
        <p:blipFill>
          <a:blip r:embed="rId2"/>
          <a:srcRect/>
          <a:stretch>
            <a:fillRect/>
          </a:stretch>
        </p:blipFill>
        <p:spPr bwMode="auto">
          <a:xfrm>
            <a:off x="428596" y="285728"/>
            <a:ext cx="8429684" cy="5806036"/>
          </a:xfrm>
          <a:prstGeom prst="rect">
            <a:avLst/>
          </a:prstGeom>
          <a:noFill/>
          <a:ln w="9525">
            <a:noFill/>
            <a:miter lim="800000"/>
            <a:headEnd/>
            <a:tailEnd/>
          </a:ln>
          <a:effectLst/>
        </p:spPr>
      </p:pic>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2"/>
          <p:cNvPicPr>
            <a:picLocks noChangeAspect="1" noChangeArrowheads="1"/>
          </p:cNvPicPr>
          <p:nvPr/>
        </p:nvPicPr>
        <p:blipFill>
          <a:blip r:embed="rId2"/>
          <a:srcRect/>
          <a:stretch>
            <a:fillRect/>
          </a:stretch>
        </p:blipFill>
        <p:spPr bwMode="auto">
          <a:xfrm>
            <a:off x="285719" y="285728"/>
            <a:ext cx="8359159" cy="5786478"/>
          </a:xfrm>
          <a:prstGeom prst="rect">
            <a:avLst/>
          </a:prstGeom>
          <a:noFill/>
          <a:ln w="9525">
            <a:noFill/>
            <a:miter lim="800000"/>
            <a:headEnd/>
            <a:tailEnd/>
          </a:ln>
          <a:effectLst/>
        </p:spPr>
      </p:pic>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5" name="Picture 3"/>
          <p:cNvPicPr>
            <a:picLocks noChangeAspect="1" noChangeArrowheads="1"/>
          </p:cNvPicPr>
          <p:nvPr/>
        </p:nvPicPr>
        <p:blipFill>
          <a:blip r:embed="rId2"/>
          <a:srcRect/>
          <a:stretch>
            <a:fillRect/>
          </a:stretch>
        </p:blipFill>
        <p:spPr bwMode="auto">
          <a:xfrm>
            <a:off x="214282" y="642918"/>
            <a:ext cx="8043452" cy="5143536"/>
          </a:xfrm>
          <a:prstGeom prst="rect">
            <a:avLst/>
          </a:prstGeom>
          <a:noFill/>
          <a:ln w="9525">
            <a:noFill/>
            <a:miter lim="800000"/>
            <a:headEnd/>
            <a:tailEnd/>
          </a:ln>
          <a:effectLst/>
        </p:spPr>
      </p:pic>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2"/>
          <a:srcRect/>
          <a:stretch>
            <a:fillRect/>
          </a:stretch>
        </p:blipFill>
        <p:spPr bwMode="auto">
          <a:xfrm>
            <a:off x="142844" y="714356"/>
            <a:ext cx="8562463" cy="4572032"/>
          </a:xfrm>
          <a:prstGeom prst="rect">
            <a:avLst/>
          </a:prstGeom>
          <a:noFill/>
          <a:ln w="9525">
            <a:noFill/>
            <a:miter lim="800000"/>
            <a:headEnd/>
            <a:tailEnd/>
          </a:ln>
          <a:effec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dirty="0"/>
          </a:p>
        </p:txBody>
      </p:sp>
      <p:sp>
        <p:nvSpPr>
          <p:cNvPr id="3" name="Subtitle 2"/>
          <p:cNvSpPr>
            <a:spLocks noGrp="1"/>
          </p:cNvSpPr>
          <p:nvPr>
            <p:ph type="subTitle" idx="1"/>
          </p:nvPr>
        </p:nvSpPr>
        <p:spPr/>
        <p:txBody>
          <a:bodyPr/>
          <a:lstStyle/>
          <a:p>
            <a:endParaRPr lang="en-US"/>
          </a:p>
        </p:txBody>
      </p:sp>
      <p:pic>
        <p:nvPicPr>
          <p:cNvPr id="67586" name="Picture 2"/>
          <p:cNvPicPr>
            <a:picLocks noChangeAspect="1" noChangeArrowheads="1"/>
          </p:cNvPicPr>
          <p:nvPr/>
        </p:nvPicPr>
        <p:blipFill>
          <a:blip r:embed="rId2"/>
          <a:srcRect/>
          <a:stretch>
            <a:fillRect/>
          </a:stretch>
        </p:blipFill>
        <p:spPr bwMode="auto">
          <a:xfrm>
            <a:off x="2190750" y="1047750"/>
            <a:ext cx="4762500" cy="4762500"/>
          </a:xfrm>
          <a:prstGeom prst="rect">
            <a:avLst/>
          </a:prstGeom>
          <a:noFill/>
          <a:ln w="9525">
            <a:noFill/>
            <a:miter lim="800000"/>
            <a:headEnd/>
            <a:tailEnd/>
          </a:ln>
          <a:effectLst/>
        </p:spPr>
      </p:pic>
    </p:spTree>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srcRect/>
          <a:stretch>
            <a:fillRect/>
          </a:stretch>
        </p:blipFill>
        <p:spPr bwMode="auto">
          <a:xfrm>
            <a:off x="434975" y="974725"/>
            <a:ext cx="8274050" cy="4908550"/>
          </a:xfrm>
          <a:prstGeom prst="rect">
            <a:avLst/>
          </a:prstGeom>
          <a:noFill/>
          <a:ln w="9525">
            <a:noFill/>
            <a:miter lim="800000"/>
            <a:headEnd/>
            <a:tailEnd/>
          </a:ln>
          <a:effectLst/>
        </p:spPr>
      </p:pic>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smtClean="0"/>
              <a:t>Sufficient Statistics</a:t>
            </a:r>
            <a:endParaRPr lang="en-US" dirty="0"/>
          </a:p>
        </p:txBody>
      </p:sp>
      <p:sp>
        <p:nvSpPr>
          <p:cNvPr id="3" name="Subtitle 2"/>
          <p:cNvSpPr>
            <a:spLocks noGrp="1"/>
          </p:cNvSpPr>
          <p:nvPr>
            <p:ph type="subTitle" idx="1"/>
          </p:nvPr>
        </p:nvSpPr>
        <p:spPr/>
        <p:txBody>
          <a:bodyPr/>
          <a:lstStyle/>
          <a:p>
            <a:endParaRPr lang="en-US"/>
          </a:p>
        </p:txBody>
      </p:sp>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srcRect/>
          <a:stretch>
            <a:fillRect/>
          </a:stretch>
        </p:blipFill>
        <p:spPr bwMode="auto">
          <a:xfrm>
            <a:off x="214282" y="1357298"/>
            <a:ext cx="8790174" cy="3500462"/>
          </a:xfrm>
          <a:prstGeom prst="rect">
            <a:avLst/>
          </a:prstGeom>
          <a:noFill/>
          <a:ln w="9525">
            <a:noFill/>
            <a:miter lim="800000"/>
            <a:headEnd/>
            <a:tailEnd/>
          </a:ln>
          <a:effectLst/>
        </p:spPr>
      </p:pic>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5"/>
          <p:cNvPicPr>
            <a:picLocks noChangeAspect="1" noChangeArrowheads="1"/>
          </p:cNvPicPr>
          <p:nvPr/>
        </p:nvPicPr>
        <p:blipFill>
          <a:blip r:embed="rId2"/>
          <a:srcRect/>
          <a:stretch>
            <a:fillRect/>
          </a:stretch>
        </p:blipFill>
        <p:spPr bwMode="auto">
          <a:xfrm>
            <a:off x="440086" y="1785926"/>
            <a:ext cx="8703914" cy="3357586"/>
          </a:xfrm>
          <a:prstGeom prst="rect">
            <a:avLst/>
          </a:prstGeom>
          <a:noFill/>
          <a:ln w="9525">
            <a:noFill/>
            <a:miter lim="800000"/>
            <a:headEnd/>
            <a:tailEnd/>
          </a:ln>
          <a:effectLst/>
        </p:spPr>
      </p:pic>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3778" name="Picture 2"/>
          <p:cNvPicPr>
            <a:picLocks noChangeAspect="1" noChangeArrowheads="1"/>
          </p:cNvPicPr>
          <p:nvPr/>
        </p:nvPicPr>
        <p:blipFill>
          <a:blip r:embed="rId2"/>
          <a:srcRect/>
          <a:stretch>
            <a:fillRect/>
          </a:stretch>
        </p:blipFill>
        <p:spPr bwMode="auto">
          <a:xfrm>
            <a:off x="285720" y="500042"/>
            <a:ext cx="7353300" cy="2733675"/>
          </a:xfrm>
          <a:prstGeom prst="rect">
            <a:avLst/>
          </a:prstGeom>
          <a:noFill/>
          <a:ln w="9525">
            <a:noFill/>
            <a:miter lim="800000"/>
            <a:headEnd/>
            <a:tailEnd/>
          </a:ln>
          <a:effectLst/>
        </p:spPr>
      </p:pic>
      <p:pic>
        <p:nvPicPr>
          <p:cNvPr id="203779" name="Picture 3"/>
          <p:cNvPicPr>
            <a:picLocks noChangeAspect="1" noChangeArrowheads="1"/>
          </p:cNvPicPr>
          <p:nvPr/>
        </p:nvPicPr>
        <p:blipFill>
          <a:blip r:embed="rId3"/>
          <a:srcRect/>
          <a:stretch>
            <a:fillRect/>
          </a:stretch>
        </p:blipFill>
        <p:spPr bwMode="auto">
          <a:xfrm>
            <a:off x="214282" y="3643314"/>
            <a:ext cx="8786874" cy="1143008"/>
          </a:xfrm>
          <a:prstGeom prst="rect">
            <a:avLst/>
          </a:prstGeom>
          <a:noFill/>
          <a:ln w="9525">
            <a:noFill/>
            <a:miter lim="800000"/>
            <a:headEnd/>
            <a:tailEnd/>
          </a:ln>
          <a:effectLst/>
        </p:spPr>
      </p:pic>
    </p:spTree>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826" name="Picture 2"/>
          <p:cNvPicPr>
            <a:picLocks noChangeAspect="1" noChangeArrowheads="1"/>
          </p:cNvPicPr>
          <p:nvPr/>
        </p:nvPicPr>
        <p:blipFill>
          <a:blip r:embed="rId2"/>
          <a:srcRect/>
          <a:stretch>
            <a:fillRect/>
          </a:stretch>
        </p:blipFill>
        <p:spPr bwMode="auto">
          <a:xfrm>
            <a:off x="142844" y="142852"/>
            <a:ext cx="8966444" cy="6000792"/>
          </a:xfrm>
          <a:prstGeom prst="rect">
            <a:avLst/>
          </a:prstGeom>
          <a:noFill/>
          <a:ln w="9525">
            <a:noFill/>
            <a:miter lim="800000"/>
            <a:headEnd/>
            <a:tailEnd/>
          </a:ln>
          <a:effectLst/>
        </p:spPr>
      </p:pic>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6850" name="Picture 2"/>
          <p:cNvPicPr>
            <a:picLocks noChangeAspect="1" noChangeArrowheads="1"/>
          </p:cNvPicPr>
          <p:nvPr/>
        </p:nvPicPr>
        <p:blipFill>
          <a:blip r:embed="rId2"/>
          <a:srcRect/>
          <a:stretch>
            <a:fillRect/>
          </a:stretch>
        </p:blipFill>
        <p:spPr bwMode="auto">
          <a:xfrm>
            <a:off x="285720" y="857232"/>
            <a:ext cx="8664788" cy="5357850"/>
          </a:xfrm>
          <a:prstGeom prst="rect">
            <a:avLst/>
          </a:prstGeom>
          <a:noFill/>
          <a:ln w="9525">
            <a:noFill/>
            <a:miter lim="800000"/>
            <a:headEnd/>
            <a:tailEnd/>
          </a:ln>
          <a:effectLst/>
        </p:spPr>
      </p:pic>
    </p:spTree>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03" name="Picture 3"/>
          <p:cNvPicPr>
            <a:picLocks noChangeAspect="1" noChangeArrowheads="1"/>
          </p:cNvPicPr>
          <p:nvPr/>
        </p:nvPicPr>
        <p:blipFill>
          <a:blip r:embed="rId2"/>
          <a:srcRect/>
          <a:stretch>
            <a:fillRect/>
          </a:stretch>
        </p:blipFill>
        <p:spPr bwMode="auto">
          <a:xfrm>
            <a:off x="285689" y="1071546"/>
            <a:ext cx="8858311" cy="4672035"/>
          </a:xfrm>
          <a:prstGeom prst="rect">
            <a:avLst/>
          </a:prstGeom>
          <a:noFill/>
          <a:ln w="9525">
            <a:noFill/>
            <a:miter lim="800000"/>
            <a:headEnd/>
            <a:tailEnd/>
          </a:ln>
          <a:effectLst/>
        </p:spPr>
      </p:pic>
    </p:spTree>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57158" y="214290"/>
            <a:ext cx="8072494" cy="2585323"/>
          </a:xfrm>
          <a:prstGeom prst="rect">
            <a:avLst/>
          </a:prstGeom>
        </p:spPr>
        <p:txBody>
          <a:bodyPr wrap="square">
            <a:spAutoFit/>
          </a:bodyPr>
          <a:lstStyle/>
          <a:p>
            <a:r>
              <a:rPr lang="en-US" dirty="0" smtClean="0"/>
              <a:t>Robust statistics are the statistics that are resistant to outliers. In other words, if there are low or high number of outliers in your samples, non-robust estimators provide you poor estimates of the population parameters. For example, if your experimental data includes the repeated measurements as 10, 10.3, 10.2, 10.1 and 100 and your last data is obviously wrong due to a systematic error. The </a:t>
            </a:r>
            <a:r>
              <a:rPr lang="en-US" b="1" i="1" dirty="0" smtClean="0"/>
              <a:t>mean</a:t>
            </a:r>
            <a:r>
              <a:rPr lang="en-US" dirty="0" smtClean="0"/>
              <a:t> will give you the location estimate as 28.12 since it is susceptible to even one outlier, while the </a:t>
            </a:r>
            <a:r>
              <a:rPr lang="en-US" b="1" i="1" dirty="0" smtClean="0"/>
              <a:t>median</a:t>
            </a:r>
            <a:r>
              <a:rPr lang="en-US" dirty="0" smtClean="0"/>
              <a:t> is not affected by only one…</a:t>
            </a:r>
          </a:p>
          <a:p>
            <a:r>
              <a:rPr lang="en-US" dirty="0" smtClean="0"/>
              <a:t/>
            </a:r>
            <a:br>
              <a:rPr lang="en-US" dirty="0" smtClean="0"/>
            </a:br>
            <a:endParaRPr lang="en-US" dirty="0"/>
          </a:p>
        </p:txBody>
      </p:sp>
      <p:sp>
        <p:nvSpPr>
          <p:cNvPr id="3" name="Rectangle 2"/>
          <p:cNvSpPr/>
          <p:nvPr/>
        </p:nvSpPr>
        <p:spPr>
          <a:xfrm>
            <a:off x="571472" y="2571744"/>
            <a:ext cx="4572000" cy="3416320"/>
          </a:xfrm>
          <a:prstGeom prst="rect">
            <a:avLst/>
          </a:prstGeom>
        </p:spPr>
        <p:txBody>
          <a:bodyPr>
            <a:spAutoFit/>
          </a:bodyPr>
          <a:lstStyle/>
          <a:p>
            <a:pPr fontAlgn="base"/>
            <a:r>
              <a:rPr lang="en-US" b="1" dirty="0" smtClean="0"/>
              <a:t>Robust Estimators:</a:t>
            </a:r>
            <a:endParaRPr lang="en-US" dirty="0" smtClean="0"/>
          </a:p>
          <a:p>
            <a:pPr fontAlgn="base"/>
            <a:r>
              <a:rPr lang="en-US" dirty="0" smtClean="0">
                <a:hlinkClick r:id="rId2"/>
              </a:rPr>
              <a:t>Median</a:t>
            </a:r>
            <a:r>
              <a:rPr lang="en-US" dirty="0" smtClean="0"/>
              <a:t>.</a:t>
            </a:r>
          </a:p>
          <a:p>
            <a:pPr fontAlgn="base"/>
            <a:r>
              <a:rPr lang="en-US" dirty="0" smtClean="0">
                <a:hlinkClick r:id="rId3"/>
              </a:rPr>
              <a:t>Median Absolute Difference</a:t>
            </a:r>
            <a:r>
              <a:rPr lang="en-US" dirty="0" smtClean="0"/>
              <a:t>.</a:t>
            </a:r>
          </a:p>
          <a:p>
            <a:pPr fontAlgn="base"/>
            <a:r>
              <a:rPr lang="en-US" dirty="0" smtClean="0">
                <a:hlinkClick r:id="rId4"/>
              </a:rPr>
              <a:t>Robust ANOVA</a:t>
            </a:r>
            <a:r>
              <a:rPr lang="en-US" dirty="0" smtClean="0"/>
              <a:t>.</a:t>
            </a:r>
          </a:p>
          <a:p>
            <a:pPr fontAlgn="base"/>
            <a:r>
              <a:rPr lang="en-US" dirty="0" smtClean="0">
                <a:hlinkClick r:id="rId5"/>
              </a:rPr>
              <a:t>Robust Regression</a:t>
            </a:r>
            <a:r>
              <a:rPr lang="en-US" dirty="0" smtClean="0"/>
              <a:t>.</a:t>
            </a:r>
          </a:p>
          <a:p>
            <a:pPr fontAlgn="base"/>
            <a:r>
              <a:rPr lang="en-US" b="1" dirty="0" smtClean="0"/>
              <a:t>Non-robust Estimators:</a:t>
            </a:r>
            <a:endParaRPr lang="en-US" dirty="0" smtClean="0"/>
          </a:p>
          <a:p>
            <a:pPr fontAlgn="base"/>
            <a:r>
              <a:rPr lang="en-US" dirty="0" smtClean="0">
                <a:hlinkClick r:id="rId6"/>
              </a:rPr>
              <a:t>Arithmetic Mean</a:t>
            </a:r>
            <a:r>
              <a:rPr lang="en-US" dirty="0" smtClean="0"/>
              <a:t>.</a:t>
            </a:r>
          </a:p>
          <a:p>
            <a:pPr fontAlgn="base"/>
            <a:r>
              <a:rPr lang="en-US" dirty="0" smtClean="0">
                <a:hlinkClick r:id="rId7"/>
              </a:rPr>
              <a:t>Standard deviation</a:t>
            </a:r>
            <a:r>
              <a:rPr lang="en-US" dirty="0" smtClean="0"/>
              <a:t>.</a:t>
            </a:r>
          </a:p>
          <a:p>
            <a:pPr fontAlgn="base"/>
            <a:r>
              <a:rPr lang="en-US" dirty="0" smtClean="0">
                <a:hlinkClick r:id="rId8"/>
              </a:rPr>
              <a:t>Analysis of Variance</a:t>
            </a:r>
            <a:r>
              <a:rPr lang="en-US" dirty="0" smtClean="0"/>
              <a:t>.</a:t>
            </a:r>
          </a:p>
          <a:p>
            <a:pPr fontAlgn="base"/>
            <a:r>
              <a:rPr lang="en-US" dirty="0" smtClean="0">
                <a:hlinkClick r:id="rId9"/>
              </a:rPr>
              <a:t>Regression</a:t>
            </a:r>
            <a:r>
              <a:rPr lang="en-US" dirty="0" smtClean="0"/>
              <a:t>.</a:t>
            </a:r>
          </a:p>
          <a:p>
            <a:r>
              <a:rPr lang="en-US" dirty="0" smtClean="0"/>
              <a:t/>
            </a:r>
            <a:br>
              <a:rPr lang="en-US" dirty="0" smtClean="0"/>
            </a:br>
            <a:endParaRPr lang="en-US" dirty="0"/>
          </a:p>
        </p:txBody>
      </p:sp>
    </p:spTree>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71472" y="214289"/>
            <a:ext cx="8001056" cy="6463308"/>
          </a:xfrm>
          <a:prstGeom prst="rect">
            <a:avLst/>
          </a:prstGeom>
        </p:spPr>
        <p:txBody>
          <a:bodyPr wrap="square">
            <a:spAutoFit/>
          </a:bodyPr>
          <a:lstStyle/>
          <a:p>
            <a:pPr fontAlgn="base"/>
            <a:r>
              <a:rPr lang="en-US" b="1" dirty="0" smtClean="0"/>
              <a:t>Breakdown Point</a:t>
            </a:r>
          </a:p>
          <a:p>
            <a:pPr fontAlgn="base"/>
            <a:r>
              <a:rPr lang="en-US" dirty="0" smtClean="0"/>
              <a:t>A breakdown point is the point after which an </a:t>
            </a:r>
            <a:r>
              <a:rPr lang="en-US" dirty="0" smtClean="0">
                <a:hlinkClick r:id="rId2"/>
              </a:rPr>
              <a:t>estimator </a:t>
            </a:r>
            <a:r>
              <a:rPr lang="en-US" dirty="0" smtClean="0"/>
              <a:t>becomes useless. It is a measure of robustness; The larger the breakdown point, the better the estimator. If an estimator has a high breakdown point, it may be called a </a:t>
            </a:r>
            <a:r>
              <a:rPr lang="en-US" dirty="0" smtClean="0">
                <a:hlinkClick r:id="rId3"/>
              </a:rPr>
              <a:t>resistant </a:t>
            </a:r>
            <a:r>
              <a:rPr lang="en-US" dirty="0" smtClean="0"/>
              <a:t>statistic.</a:t>
            </a:r>
          </a:p>
          <a:p>
            <a:pPr fontAlgn="base"/>
            <a:r>
              <a:rPr lang="en-US" b="1" dirty="0" smtClean="0"/>
              <a:t>There are two types of breakdown points: finite sample breakdown points and asymptotic breakdown points.</a:t>
            </a:r>
          </a:p>
          <a:p>
            <a:pPr fontAlgn="base"/>
            <a:r>
              <a:rPr lang="en-US" b="1" dirty="0" smtClean="0"/>
              <a:t>Finite Sample Breakdown Points</a:t>
            </a:r>
          </a:p>
          <a:p>
            <a:pPr fontAlgn="base"/>
            <a:r>
              <a:rPr lang="en-US" dirty="0" smtClean="0"/>
              <a:t>The finite sample breakdown point is defined as the fraction of data which can be given arbitrary values without making the estimator, arbitrarily too large or too small. It is usually dependent on the </a:t>
            </a:r>
            <a:r>
              <a:rPr lang="en-US" dirty="0" smtClean="0">
                <a:hlinkClick r:id="rId4"/>
              </a:rPr>
              <a:t>sample size</a:t>
            </a:r>
            <a:r>
              <a:rPr lang="en-US" dirty="0" smtClean="0"/>
              <a:t>, </a:t>
            </a:r>
            <a:r>
              <a:rPr lang="en-US" i="1" dirty="0" smtClean="0"/>
              <a:t>n</a:t>
            </a:r>
            <a:r>
              <a:rPr lang="en-US" dirty="0" smtClean="0"/>
              <a:t>, and can be written as a function of </a:t>
            </a:r>
            <a:r>
              <a:rPr lang="en-US" i="1" dirty="0" smtClean="0"/>
              <a:t>n</a:t>
            </a:r>
            <a:r>
              <a:rPr lang="en-US" dirty="0" smtClean="0"/>
              <a:t>.</a:t>
            </a:r>
          </a:p>
          <a:p>
            <a:pPr fontAlgn="base"/>
            <a:r>
              <a:rPr lang="en-US" dirty="0" smtClean="0"/>
              <a:t>As an example, consider the </a:t>
            </a:r>
            <a:r>
              <a:rPr lang="en-US" dirty="0" smtClean="0">
                <a:hlinkClick r:id="rId5"/>
              </a:rPr>
              <a:t>arithmetic mean</a:t>
            </a:r>
            <a:r>
              <a:rPr lang="en-US" dirty="0" smtClean="0"/>
              <a:t> as the estimator of a data set. It is given by ( x</a:t>
            </a:r>
            <a:r>
              <a:rPr lang="en-US" baseline="-25000" dirty="0" smtClean="0"/>
              <a:t>1</a:t>
            </a:r>
            <a:r>
              <a:rPr lang="en-US" dirty="0" smtClean="0"/>
              <a:t> + x</a:t>
            </a:r>
            <a:r>
              <a:rPr lang="en-US" baseline="-25000" dirty="0" smtClean="0"/>
              <a:t>2</a:t>
            </a:r>
            <a:r>
              <a:rPr lang="en-US" dirty="0" smtClean="0"/>
              <a:t> + … + </a:t>
            </a:r>
            <a:r>
              <a:rPr lang="en-US" dirty="0" err="1" smtClean="0"/>
              <a:t>x</a:t>
            </a:r>
            <a:r>
              <a:rPr lang="en-US" baseline="-25000" dirty="0" err="1" smtClean="0"/>
              <a:t>n</a:t>
            </a:r>
            <a:r>
              <a:rPr lang="en-US" dirty="0" smtClean="0"/>
              <a:t> )/n. You can change the calculated value of the mean by an arbitrarily large amount, simply by changing one of the data points by a large amount. Therefore, the breakdown point is just 1/n.</a:t>
            </a:r>
          </a:p>
          <a:p>
            <a:pPr fontAlgn="base"/>
            <a:r>
              <a:rPr lang="en-US" b="1" dirty="0" smtClean="0"/>
              <a:t>Asymptotic Breakdown Points</a:t>
            </a:r>
          </a:p>
          <a:p>
            <a:pPr fontAlgn="base"/>
            <a:r>
              <a:rPr lang="en-US" dirty="0" smtClean="0"/>
              <a:t>The asymptotic breakdown point is what is usually referred to when the term ‘breakdown point’ is used, and it is the finite sample breakdown point as </a:t>
            </a:r>
            <a:r>
              <a:rPr lang="en-US" i="1" dirty="0" smtClean="0"/>
              <a:t>n</a:t>
            </a:r>
            <a:r>
              <a:rPr lang="en-US" dirty="0" smtClean="0"/>
              <a:t> goes to infinity.</a:t>
            </a:r>
          </a:p>
          <a:p>
            <a:pPr fontAlgn="base"/>
            <a:r>
              <a:rPr lang="en-US" dirty="0" smtClean="0"/>
              <a:t>In the example above, 1/n approaches 0 as n approaches infinity, so the (asymptotic) breakdown point of the mean is just 0. This tells us that the mean, as an estimate, is not at all robust or resistant. This is quite the opposite of the median, which has the highest possible breakdown point, of 1/</a:t>
            </a:r>
            <a:endParaRPr lang="en-US"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5" name="Picture 3"/>
          <p:cNvPicPr>
            <a:picLocks noChangeAspect="1" noChangeArrowheads="1"/>
          </p:cNvPicPr>
          <p:nvPr/>
        </p:nvPicPr>
        <p:blipFill>
          <a:blip r:embed="rId2"/>
          <a:srcRect/>
          <a:stretch>
            <a:fillRect/>
          </a:stretch>
        </p:blipFill>
        <p:spPr bwMode="auto">
          <a:xfrm>
            <a:off x="285720" y="1142984"/>
            <a:ext cx="8785154" cy="35719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7875" name="Picture 3"/>
          <p:cNvPicPr>
            <a:picLocks noChangeAspect="1" noChangeArrowheads="1"/>
          </p:cNvPicPr>
          <p:nvPr/>
        </p:nvPicPr>
        <p:blipFill>
          <a:blip r:embed="rId3"/>
          <a:srcRect/>
          <a:stretch>
            <a:fillRect/>
          </a:stretch>
        </p:blipFill>
        <p:spPr bwMode="auto">
          <a:xfrm>
            <a:off x="785786" y="285728"/>
            <a:ext cx="7903299" cy="1571636"/>
          </a:xfrm>
          <a:prstGeom prst="rect">
            <a:avLst/>
          </a:prstGeom>
          <a:noFill/>
          <a:ln w="9525">
            <a:noFill/>
            <a:miter lim="800000"/>
            <a:headEnd/>
            <a:tailEnd/>
          </a:ln>
          <a:effectLst/>
        </p:spPr>
      </p:pic>
      <p:sp>
        <p:nvSpPr>
          <p:cNvPr id="4" name="Rectangle 3"/>
          <p:cNvSpPr/>
          <p:nvPr/>
        </p:nvSpPr>
        <p:spPr>
          <a:xfrm>
            <a:off x="428596" y="1502688"/>
            <a:ext cx="7572428" cy="4247317"/>
          </a:xfrm>
          <a:prstGeom prst="rect">
            <a:avLst/>
          </a:prstGeom>
        </p:spPr>
        <p:txBody>
          <a:bodyPr wrap="square">
            <a:spAutoFit/>
          </a:bodyPr>
          <a:lstStyle/>
          <a:p>
            <a:pPr fontAlgn="base"/>
            <a:r>
              <a:rPr lang="en-US" dirty="0" smtClean="0"/>
              <a:t>MAD Example</a:t>
            </a:r>
          </a:p>
          <a:p>
            <a:pPr fontAlgn="base"/>
            <a:r>
              <a:rPr lang="en-US" dirty="0" smtClean="0"/>
              <a:t>Example: Find the MAD of the following set of numbers: 3, 8, 8, 8, 8, 9, 9, 9, 9.</a:t>
            </a:r>
            <a:br>
              <a:rPr lang="en-US" dirty="0" smtClean="0"/>
            </a:br>
            <a:r>
              <a:rPr lang="en-US" dirty="0" smtClean="0"/>
              <a:t>Step 1: </a:t>
            </a:r>
            <a:r>
              <a:rPr lang="en-US" b="1" dirty="0" smtClean="0">
                <a:hlinkClick r:id="rId4"/>
              </a:rPr>
              <a:t>Find the median</a:t>
            </a:r>
            <a:r>
              <a:rPr lang="en-US" dirty="0" smtClean="0"/>
              <a:t>. The median for this set of numbers is 8.</a:t>
            </a:r>
          </a:p>
          <a:p>
            <a:pPr fontAlgn="base"/>
            <a:r>
              <a:rPr lang="en-US" dirty="0" smtClean="0"/>
              <a:t>Step 2: Subtract the median from each x-value using the formula |</a:t>
            </a:r>
            <a:r>
              <a:rPr lang="en-US" dirty="0" err="1" smtClean="0"/>
              <a:t>y</a:t>
            </a:r>
            <a:r>
              <a:rPr lang="en-US" baseline="-25000" dirty="0" err="1" smtClean="0"/>
              <a:t>i</a:t>
            </a:r>
            <a:r>
              <a:rPr lang="en-US" dirty="0" smtClean="0"/>
              <a:t> – median|.</a:t>
            </a:r>
            <a:br>
              <a:rPr lang="en-US" dirty="0" smtClean="0"/>
            </a:br>
            <a:r>
              <a:rPr lang="en-US" dirty="0" smtClean="0"/>
              <a:t>|3 – 8| = 5</a:t>
            </a:r>
            <a:br>
              <a:rPr lang="en-US" dirty="0" smtClean="0"/>
            </a:br>
            <a:r>
              <a:rPr lang="en-US" dirty="0" smtClean="0"/>
              <a:t>|8 – 8| = 0</a:t>
            </a:r>
            <a:br>
              <a:rPr lang="en-US" dirty="0" smtClean="0"/>
            </a:br>
            <a:r>
              <a:rPr lang="en-US" dirty="0" smtClean="0"/>
              <a:t>|8 – 8| = 0</a:t>
            </a:r>
            <a:br>
              <a:rPr lang="en-US" dirty="0" smtClean="0"/>
            </a:br>
            <a:r>
              <a:rPr lang="en-US" dirty="0" smtClean="0"/>
              <a:t>|8 – 8| = 0</a:t>
            </a:r>
            <a:br>
              <a:rPr lang="en-US" dirty="0" smtClean="0"/>
            </a:br>
            <a:r>
              <a:rPr lang="en-US" dirty="0" smtClean="0"/>
              <a:t>|8 – 8| = 0</a:t>
            </a:r>
            <a:br>
              <a:rPr lang="en-US" dirty="0" smtClean="0"/>
            </a:br>
            <a:r>
              <a:rPr lang="en-US" dirty="0" smtClean="0"/>
              <a:t>|9 – 8| = 1</a:t>
            </a:r>
            <a:br>
              <a:rPr lang="en-US" dirty="0" smtClean="0"/>
            </a:br>
            <a:r>
              <a:rPr lang="en-US" dirty="0" smtClean="0"/>
              <a:t>|9 – 8| = 1</a:t>
            </a:r>
            <a:br>
              <a:rPr lang="en-US" dirty="0" smtClean="0"/>
            </a:br>
            <a:r>
              <a:rPr lang="en-US" dirty="0" smtClean="0"/>
              <a:t>|9 – 8| = 1</a:t>
            </a:r>
            <a:br>
              <a:rPr lang="en-US" dirty="0" smtClean="0"/>
            </a:br>
            <a:r>
              <a:rPr lang="en-US" dirty="0" smtClean="0"/>
              <a:t>|9 – 8| = 1</a:t>
            </a:r>
          </a:p>
          <a:p>
            <a:pPr fontAlgn="base"/>
            <a:r>
              <a:rPr lang="en-US" dirty="0" smtClean="0"/>
              <a:t>Step 3: find the median of the absolute differences. The median of the differences (0,0,0,0,</a:t>
            </a:r>
            <a:r>
              <a:rPr lang="en-US" b="1" dirty="0" smtClean="0"/>
              <a:t>1</a:t>
            </a:r>
            <a:r>
              <a:rPr lang="en-US" dirty="0" smtClean="0"/>
              <a:t>,1,1,1,5) is 1.</a:t>
            </a:r>
            <a:endParaRPr lang="en-US" dirty="0"/>
          </a:p>
        </p:txBody>
      </p:sp>
    </p:spTree>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14282" y="357166"/>
            <a:ext cx="8786874" cy="6370975"/>
          </a:xfrm>
          <a:prstGeom prst="rect">
            <a:avLst/>
          </a:prstGeom>
        </p:spPr>
        <p:txBody>
          <a:bodyPr wrap="square">
            <a:spAutoFit/>
          </a:bodyPr>
          <a:lstStyle/>
          <a:p>
            <a:r>
              <a:rPr lang="en-US" sz="2400" dirty="0" smtClean="0"/>
              <a:t>The </a:t>
            </a:r>
            <a:r>
              <a:rPr lang="en-US" sz="2400" dirty="0" err="1" smtClean="0"/>
              <a:t>Wilcoxon</a:t>
            </a:r>
            <a:r>
              <a:rPr lang="en-US" sz="2400" dirty="0" smtClean="0"/>
              <a:t> signed-rank test is the non-parametric </a:t>
            </a:r>
            <a:r>
              <a:rPr lang="en-US" sz="2400" dirty="0" err="1" smtClean="0"/>
              <a:t>univariate</a:t>
            </a:r>
            <a:r>
              <a:rPr lang="en-US" sz="2400" dirty="0" smtClean="0"/>
              <a:t> test which is an alternative to the dependent t-test. It also is called the </a:t>
            </a:r>
            <a:r>
              <a:rPr lang="en-US" sz="2400" dirty="0" err="1" smtClean="0"/>
              <a:t>Wilcoxon</a:t>
            </a:r>
            <a:r>
              <a:rPr lang="en-US" sz="2400" dirty="0" smtClean="0"/>
              <a:t> T test, most commonly so when the statistic value is reported as a T value. Which </a:t>
            </a:r>
            <a:r>
              <a:rPr lang="en-US" sz="2400" i="1" dirty="0" err="1" smtClean="0"/>
              <a:t>scipy.stats.wilcoxon</a:t>
            </a:r>
            <a:r>
              <a:rPr lang="en-US" sz="2400" i="1" dirty="0" smtClean="0"/>
              <a:t>()</a:t>
            </a:r>
            <a:r>
              <a:rPr lang="en-US" sz="2400" dirty="0" smtClean="0"/>
              <a:t> uses for it’s calculation. This is the recommended test to use when the data violates the assumption of normality. It’s used to test if there is a significant difference on scores when there is a “before” and “after” condition of some treatment or intervention. An example of this is if you where to collect the blood pressure for an individual before and after some treatment, condition, or time point.</a:t>
            </a:r>
          </a:p>
          <a:p>
            <a:r>
              <a:rPr lang="en-US" sz="2400" dirty="0" smtClean="0"/>
              <a:t>The hypothesis being test is:</a:t>
            </a:r>
          </a:p>
          <a:p>
            <a:r>
              <a:rPr lang="en-US" sz="2400" b="1" dirty="0" smtClean="0"/>
              <a:t>Null hypothesis (H</a:t>
            </a:r>
            <a:r>
              <a:rPr lang="en-US" sz="2400" b="1" baseline="-25000" dirty="0" smtClean="0"/>
              <a:t>0</a:t>
            </a:r>
            <a:r>
              <a:rPr lang="en-US" sz="2400" b="1" dirty="0" smtClean="0"/>
              <a:t>)</a:t>
            </a:r>
            <a:r>
              <a:rPr lang="en-US" sz="2400" dirty="0" smtClean="0"/>
              <a:t>: The difference between the pairs follows a symmetric distribution around zero.</a:t>
            </a:r>
          </a:p>
          <a:p>
            <a:r>
              <a:rPr lang="en-US" sz="2400" b="1" dirty="0" smtClean="0"/>
              <a:t>Alternative hypothesis (H</a:t>
            </a:r>
            <a:r>
              <a:rPr lang="en-US" sz="2400" b="1" baseline="-25000" dirty="0" smtClean="0"/>
              <a:t>A</a:t>
            </a:r>
            <a:r>
              <a:rPr lang="en-US" sz="2400" b="1" dirty="0" smtClean="0"/>
              <a:t>)</a:t>
            </a:r>
            <a:r>
              <a:rPr lang="en-US" sz="2400" dirty="0" smtClean="0"/>
              <a:t>: The difference between the pairs does not follow a symmetric distribution around zero.</a:t>
            </a:r>
          </a:p>
          <a:p>
            <a:r>
              <a:rPr lang="en-US" sz="2400" dirty="0" smtClean="0"/>
              <a:t>If the p-value is less than what is tested at, most commonly 0.05, one can reject the null hypothesis.</a:t>
            </a:r>
            <a:endParaRPr lang="en-US" sz="2400" dirty="0"/>
          </a:p>
        </p:txBody>
      </p:sp>
    </p:spTree>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00034" y="428604"/>
            <a:ext cx="8286808" cy="3416320"/>
          </a:xfrm>
          <a:prstGeom prst="rect">
            <a:avLst/>
          </a:prstGeom>
        </p:spPr>
        <p:txBody>
          <a:bodyPr wrap="square">
            <a:spAutoFit/>
          </a:bodyPr>
          <a:lstStyle/>
          <a:p>
            <a:r>
              <a:rPr lang="en-US" b="1" dirty="0" err="1" smtClean="0"/>
              <a:t>Wilcoxon</a:t>
            </a:r>
            <a:r>
              <a:rPr lang="en-US" b="1" dirty="0" smtClean="0"/>
              <a:t> signed-rank test Assumptions</a:t>
            </a:r>
          </a:p>
          <a:p>
            <a:r>
              <a:rPr lang="en-US" dirty="0" smtClean="0"/>
              <a:t>In order for the </a:t>
            </a:r>
            <a:r>
              <a:rPr lang="en-US" dirty="0" err="1" smtClean="0"/>
              <a:t>Wilcoxon</a:t>
            </a:r>
            <a:r>
              <a:rPr lang="en-US" dirty="0" smtClean="0"/>
              <a:t> signed-rank test results to be trusted, the following assumptions need to be met:</a:t>
            </a:r>
          </a:p>
          <a:p>
            <a:endParaRPr lang="en-US" dirty="0" smtClean="0"/>
          </a:p>
          <a:p>
            <a:pPr>
              <a:buFont typeface="Arial" pitchFamily="34" charset="0"/>
              <a:buChar char="•"/>
            </a:pPr>
            <a:r>
              <a:rPr lang="en-US" dirty="0" smtClean="0"/>
              <a:t>The dependent variable (DV) must be continuous which is measured on an ordinal or continuous scale</a:t>
            </a:r>
          </a:p>
          <a:p>
            <a:endParaRPr lang="en-US" dirty="0" smtClean="0"/>
          </a:p>
          <a:p>
            <a:pPr>
              <a:buFont typeface="Arial" pitchFamily="34" charset="0"/>
              <a:buChar char="•"/>
            </a:pPr>
            <a:r>
              <a:rPr lang="en-US" dirty="0" smtClean="0"/>
              <a:t>The paired observations are randomly and independently drawn</a:t>
            </a:r>
          </a:p>
          <a:p>
            <a:endParaRPr lang="en-US" dirty="0" smtClean="0"/>
          </a:p>
          <a:p>
            <a:pPr>
              <a:buFont typeface="Arial" pitchFamily="34" charset="0"/>
              <a:buChar char="•"/>
            </a:pPr>
            <a:r>
              <a:rPr lang="en-US" dirty="0" smtClean="0"/>
              <a:t>The paired observations come from the same population</a:t>
            </a:r>
          </a:p>
          <a:p>
            <a:endParaRPr lang="en-US" dirty="0" smtClean="0"/>
          </a:p>
          <a:p>
            <a:r>
              <a:rPr lang="en-US" dirty="0" smtClean="0"/>
              <a:t>If any of these assumptions are violated, a different test should be used.</a:t>
            </a:r>
            <a:endParaRPr lang="en-US" dirty="0"/>
          </a:p>
        </p:txBody>
      </p:sp>
    </p:spTree>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nvGraphicFramePr>
        <p:xfrm>
          <a:off x="500034" y="571480"/>
          <a:ext cx="7643865" cy="4229100"/>
        </p:xfrm>
        <a:graphic>
          <a:graphicData uri="http://schemas.openxmlformats.org/drawingml/2006/table">
            <a:tbl>
              <a:tblPr/>
              <a:tblGrid>
                <a:gridCol w="1528773"/>
                <a:gridCol w="1528773"/>
                <a:gridCol w="1528773"/>
                <a:gridCol w="1528773"/>
                <a:gridCol w="1528773"/>
              </a:tblGrid>
              <a:tr h="228602">
                <a:tc>
                  <a:txBody>
                    <a:bodyPr/>
                    <a:lstStyle/>
                    <a:p>
                      <a:pPr algn="r" fontAlgn="b"/>
                      <a:r>
                        <a:rPr lang="en-US" sz="1800" b="0" i="0" u="none" strike="noStrike" dirty="0">
                          <a:solidFill>
                            <a:srgbClr val="000000"/>
                          </a:solidFill>
                          <a:latin typeface="Calibri"/>
                        </a:rPr>
                        <a:t>X</a:t>
                      </a:r>
                    </a:p>
                  </a:txBody>
                  <a:tcPr marL="7620" marR="7620" marT="7620" marB="0" anchor="b">
                    <a:lnL>
                      <a:noFill/>
                    </a:lnL>
                    <a:lnR>
                      <a:noFill/>
                    </a:lnR>
                    <a:lnT>
                      <a:noFill/>
                    </a:lnT>
                    <a:lnB>
                      <a:noFill/>
                    </a:lnB>
                  </a:tcPr>
                </a:tc>
                <a:tc>
                  <a:txBody>
                    <a:bodyPr/>
                    <a:lstStyle/>
                    <a:p>
                      <a:pPr algn="r" fontAlgn="b"/>
                      <a:r>
                        <a:rPr lang="en-US" sz="1800" b="0" i="0" u="none" strike="noStrike" dirty="0">
                          <a:solidFill>
                            <a:srgbClr val="000000"/>
                          </a:solidFill>
                          <a:latin typeface="Calibri"/>
                        </a:rPr>
                        <a:t>Y</a:t>
                      </a:r>
                    </a:p>
                  </a:txBody>
                  <a:tcPr marL="7620" marR="7620" marT="7620" marB="0" anchor="b">
                    <a:lnL>
                      <a:noFill/>
                    </a:lnL>
                    <a:lnR>
                      <a:noFill/>
                    </a:lnR>
                    <a:lnT>
                      <a:noFill/>
                    </a:lnT>
                    <a:lnB>
                      <a:noFill/>
                    </a:lnB>
                  </a:tcPr>
                </a:tc>
                <a:tc>
                  <a:txBody>
                    <a:bodyPr/>
                    <a:lstStyle/>
                    <a:p>
                      <a:pPr algn="r" fontAlgn="b"/>
                      <a:r>
                        <a:rPr lang="en-US" sz="1800" b="0" i="0" u="none" strike="noStrike" dirty="0">
                          <a:solidFill>
                            <a:srgbClr val="000000"/>
                          </a:solidFill>
                          <a:latin typeface="Calibri"/>
                        </a:rPr>
                        <a:t>Diff</a:t>
                      </a:r>
                    </a:p>
                  </a:txBody>
                  <a:tcPr marL="7620" marR="7620" marT="7620" marB="0" anchor="b">
                    <a:lnL>
                      <a:noFill/>
                    </a:lnL>
                    <a:lnR>
                      <a:noFill/>
                    </a:lnR>
                    <a:lnT>
                      <a:noFill/>
                    </a:lnT>
                    <a:lnB>
                      <a:noFill/>
                    </a:lnB>
                  </a:tcPr>
                </a:tc>
                <a:tc>
                  <a:txBody>
                    <a:bodyPr/>
                    <a:lstStyle/>
                    <a:p>
                      <a:pPr algn="r" fontAlgn="b"/>
                      <a:r>
                        <a:rPr lang="en-US" sz="1800" b="0" i="0" u="none" strike="noStrike" dirty="0">
                          <a:solidFill>
                            <a:srgbClr val="000000"/>
                          </a:solidFill>
                          <a:latin typeface="Calibri"/>
                        </a:rPr>
                        <a:t>Abs(diff)</a:t>
                      </a:r>
                    </a:p>
                  </a:txBody>
                  <a:tcPr marL="7620" marR="7620" marT="7620" marB="0" anchor="b">
                    <a:lnL>
                      <a:noFill/>
                    </a:lnL>
                    <a:lnR>
                      <a:noFill/>
                    </a:lnR>
                    <a:lnT>
                      <a:noFill/>
                    </a:lnT>
                    <a:lnB>
                      <a:noFill/>
                    </a:lnB>
                  </a:tcPr>
                </a:tc>
                <a:tc>
                  <a:txBody>
                    <a:bodyPr/>
                    <a:lstStyle/>
                    <a:p>
                      <a:pPr algn="r" fontAlgn="b"/>
                      <a:r>
                        <a:rPr lang="en-US" sz="1800" b="0" i="0" u="none" strike="noStrike" dirty="0">
                          <a:solidFill>
                            <a:srgbClr val="000000"/>
                          </a:solidFill>
                          <a:latin typeface="Calibri"/>
                        </a:rPr>
                        <a:t>Rank</a:t>
                      </a:r>
                    </a:p>
                  </a:txBody>
                  <a:tcPr marL="7620" marR="7620" marT="7620" marB="0" anchor="b">
                    <a:lnL>
                      <a:noFill/>
                    </a:lnL>
                    <a:lnR>
                      <a:noFill/>
                    </a:lnR>
                    <a:lnT>
                      <a:noFill/>
                    </a:lnT>
                    <a:lnB>
                      <a:noFill/>
                    </a:lnB>
                  </a:tcPr>
                </a:tc>
              </a:tr>
              <a:tr h="228602">
                <a:tc>
                  <a:txBody>
                    <a:bodyPr/>
                    <a:lstStyle/>
                    <a:p>
                      <a:pPr algn="r" fontAlgn="b"/>
                      <a:r>
                        <a:rPr lang="en-US" sz="1800" b="0" i="0" u="none" strike="noStrike" dirty="0">
                          <a:solidFill>
                            <a:srgbClr val="000000"/>
                          </a:solidFill>
                          <a:latin typeface="Calibri"/>
                        </a:rPr>
                        <a:t>18.3</a:t>
                      </a:r>
                    </a:p>
                  </a:txBody>
                  <a:tcPr marL="7620" marR="7620" marT="7620" marB="0" anchor="b">
                    <a:lnL>
                      <a:noFill/>
                    </a:lnL>
                    <a:lnR>
                      <a:noFill/>
                    </a:lnR>
                    <a:lnT>
                      <a:noFill/>
                    </a:lnT>
                    <a:lnB>
                      <a:noFill/>
                    </a:lnB>
                  </a:tcPr>
                </a:tc>
                <a:tc>
                  <a:txBody>
                    <a:bodyPr/>
                    <a:lstStyle/>
                    <a:p>
                      <a:pPr algn="r" fontAlgn="b"/>
                      <a:r>
                        <a:rPr lang="en-US" sz="1800" b="0" i="0" u="none" strike="noStrike">
                          <a:solidFill>
                            <a:srgbClr val="000000"/>
                          </a:solidFill>
                          <a:latin typeface="Calibri"/>
                        </a:rPr>
                        <a:t>12.7</a:t>
                      </a:r>
                    </a:p>
                  </a:txBody>
                  <a:tcPr marL="7620" marR="7620" marT="7620" marB="0" anchor="b">
                    <a:lnL>
                      <a:noFill/>
                    </a:lnL>
                    <a:lnR>
                      <a:noFill/>
                    </a:lnR>
                    <a:lnT>
                      <a:noFill/>
                    </a:lnT>
                    <a:lnB>
                      <a:noFill/>
                    </a:lnB>
                  </a:tcPr>
                </a:tc>
                <a:tc>
                  <a:txBody>
                    <a:bodyPr/>
                    <a:lstStyle/>
                    <a:p>
                      <a:pPr algn="r" fontAlgn="b"/>
                      <a:r>
                        <a:rPr lang="en-US" sz="1800" b="0" i="0" u="none" strike="noStrike">
                          <a:solidFill>
                            <a:srgbClr val="000000"/>
                          </a:solidFill>
                          <a:latin typeface="Calibri"/>
                        </a:rPr>
                        <a:t>-5.6</a:t>
                      </a:r>
                    </a:p>
                  </a:txBody>
                  <a:tcPr marL="7620" marR="7620" marT="7620" marB="0" anchor="b">
                    <a:lnL>
                      <a:noFill/>
                    </a:lnL>
                    <a:lnR>
                      <a:noFill/>
                    </a:lnR>
                    <a:lnT>
                      <a:noFill/>
                    </a:lnT>
                    <a:lnB>
                      <a:noFill/>
                    </a:lnB>
                  </a:tcPr>
                </a:tc>
                <a:tc>
                  <a:txBody>
                    <a:bodyPr/>
                    <a:lstStyle/>
                    <a:p>
                      <a:pPr algn="r" fontAlgn="b"/>
                      <a:r>
                        <a:rPr lang="en-US" sz="1800" b="0" i="0" u="none" strike="noStrike">
                          <a:solidFill>
                            <a:srgbClr val="000000"/>
                          </a:solidFill>
                          <a:latin typeface="Calibri"/>
                        </a:rPr>
                        <a:t>5.6</a:t>
                      </a:r>
                    </a:p>
                  </a:txBody>
                  <a:tcPr marL="7620" marR="7620" marT="7620" marB="0" anchor="b">
                    <a:lnL>
                      <a:noFill/>
                    </a:lnL>
                    <a:lnR>
                      <a:noFill/>
                    </a:lnR>
                    <a:lnT>
                      <a:noFill/>
                    </a:lnT>
                    <a:lnB>
                      <a:noFill/>
                    </a:lnB>
                  </a:tcPr>
                </a:tc>
                <a:tc>
                  <a:txBody>
                    <a:bodyPr/>
                    <a:lstStyle/>
                    <a:p>
                      <a:pPr algn="r" fontAlgn="b"/>
                      <a:r>
                        <a:rPr lang="en-US" sz="1800" b="0" i="0" u="none" strike="noStrike">
                          <a:solidFill>
                            <a:srgbClr val="000000"/>
                          </a:solidFill>
                          <a:latin typeface="Calibri"/>
                        </a:rPr>
                        <a:t>8</a:t>
                      </a:r>
                    </a:p>
                  </a:txBody>
                  <a:tcPr marL="7620" marR="7620" marT="7620" marB="0" anchor="b">
                    <a:lnL>
                      <a:noFill/>
                    </a:lnL>
                    <a:lnR>
                      <a:noFill/>
                    </a:lnR>
                    <a:lnT>
                      <a:noFill/>
                    </a:lnT>
                    <a:lnB>
                      <a:noFill/>
                    </a:lnB>
                  </a:tcPr>
                </a:tc>
              </a:tr>
              <a:tr h="228602">
                <a:tc>
                  <a:txBody>
                    <a:bodyPr/>
                    <a:lstStyle/>
                    <a:p>
                      <a:pPr algn="r" fontAlgn="b"/>
                      <a:r>
                        <a:rPr lang="en-US" sz="1800" b="0" i="0" u="none" strike="noStrike" dirty="0">
                          <a:solidFill>
                            <a:srgbClr val="000000"/>
                          </a:solidFill>
                          <a:latin typeface="Calibri"/>
                        </a:rPr>
                        <a:t>13.3</a:t>
                      </a:r>
                    </a:p>
                  </a:txBody>
                  <a:tcPr marL="7620" marR="7620" marT="7620" marB="0" anchor="b">
                    <a:lnL>
                      <a:noFill/>
                    </a:lnL>
                    <a:lnR>
                      <a:noFill/>
                    </a:lnR>
                    <a:lnT>
                      <a:noFill/>
                    </a:lnT>
                    <a:lnB>
                      <a:noFill/>
                    </a:lnB>
                  </a:tcPr>
                </a:tc>
                <a:tc>
                  <a:txBody>
                    <a:bodyPr/>
                    <a:lstStyle/>
                    <a:p>
                      <a:pPr algn="r" fontAlgn="b"/>
                      <a:r>
                        <a:rPr lang="en-US" sz="1800" b="0" i="0" u="none" strike="noStrike">
                          <a:solidFill>
                            <a:srgbClr val="000000"/>
                          </a:solidFill>
                          <a:latin typeface="Calibri"/>
                        </a:rPr>
                        <a:t>11.1</a:t>
                      </a:r>
                    </a:p>
                  </a:txBody>
                  <a:tcPr marL="7620" marR="7620" marT="7620" marB="0" anchor="b">
                    <a:lnL>
                      <a:noFill/>
                    </a:lnL>
                    <a:lnR>
                      <a:noFill/>
                    </a:lnR>
                    <a:lnT>
                      <a:noFill/>
                    </a:lnT>
                    <a:lnB>
                      <a:noFill/>
                    </a:lnB>
                  </a:tcPr>
                </a:tc>
                <a:tc>
                  <a:txBody>
                    <a:bodyPr/>
                    <a:lstStyle/>
                    <a:p>
                      <a:pPr algn="r" fontAlgn="b"/>
                      <a:r>
                        <a:rPr lang="en-US" sz="1800" b="0" i="0" u="none" strike="noStrike">
                          <a:solidFill>
                            <a:srgbClr val="000000"/>
                          </a:solidFill>
                          <a:latin typeface="Calibri"/>
                        </a:rPr>
                        <a:t>-2.2</a:t>
                      </a:r>
                    </a:p>
                  </a:txBody>
                  <a:tcPr marL="7620" marR="7620" marT="7620" marB="0" anchor="b">
                    <a:lnL>
                      <a:noFill/>
                    </a:lnL>
                    <a:lnR>
                      <a:noFill/>
                    </a:lnR>
                    <a:lnT>
                      <a:noFill/>
                    </a:lnT>
                    <a:lnB>
                      <a:noFill/>
                    </a:lnB>
                  </a:tcPr>
                </a:tc>
                <a:tc>
                  <a:txBody>
                    <a:bodyPr/>
                    <a:lstStyle/>
                    <a:p>
                      <a:pPr algn="r" fontAlgn="b"/>
                      <a:r>
                        <a:rPr lang="en-US" sz="1800" b="0" i="0" u="none" strike="noStrike">
                          <a:solidFill>
                            <a:srgbClr val="000000"/>
                          </a:solidFill>
                          <a:latin typeface="Calibri"/>
                        </a:rPr>
                        <a:t>2.2</a:t>
                      </a:r>
                    </a:p>
                  </a:txBody>
                  <a:tcPr marL="7620" marR="7620" marT="7620" marB="0" anchor="b">
                    <a:lnL>
                      <a:noFill/>
                    </a:lnL>
                    <a:lnR>
                      <a:noFill/>
                    </a:lnR>
                    <a:lnT>
                      <a:noFill/>
                    </a:lnT>
                    <a:lnB>
                      <a:noFill/>
                    </a:lnB>
                  </a:tcPr>
                </a:tc>
                <a:tc>
                  <a:txBody>
                    <a:bodyPr/>
                    <a:lstStyle/>
                    <a:p>
                      <a:pPr algn="r" fontAlgn="b"/>
                      <a:r>
                        <a:rPr lang="en-US" sz="1800" b="0" i="0" u="none" strike="noStrike">
                          <a:solidFill>
                            <a:srgbClr val="000000"/>
                          </a:solidFill>
                          <a:latin typeface="Calibri"/>
                        </a:rPr>
                        <a:t>5</a:t>
                      </a:r>
                    </a:p>
                  </a:txBody>
                  <a:tcPr marL="7620" marR="7620" marT="7620" marB="0" anchor="b">
                    <a:lnL>
                      <a:noFill/>
                    </a:lnL>
                    <a:lnR>
                      <a:noFill/>
                    </a:lnR>
                    <a:lnT>
                      <a:noFill/>
                    </a:lnT>
                    <a:lnB>
                      <a:noFill/>
                    </a:lnB>
                  </a:tcPr>
                </a:tc>
              </a:tr>
              <a:tr h="228602">
                <a:tc>
                  <a:txBody>
                    <a:bodyPr/>
                    <a:lstStyle/>
                    <a:p>
                      <a:pPr algn="r" fontAlgn="b"/>
                      <a:r>
                        <a:rPr lang="en-US" sz="1800" b="0" i="0" u="none" strike="noStrike" dirty="0">
                          <a:solidFill>
                            <a:srgbClr val="000000"/>
                          </a:solidFill>
                          <a:latin typeface="Calibri"/>
                        </a:rPr>
                        <a:t>16.5</a:t>
                      </a:r>
                    </a:p>
                  </a:txBody>
                  <a:tcPr marL="7620" marR="7620" marT="7620" marB="0" anchor="b">
                    <a:lnL>
                      <a:noFill/>
                    </a:lnL>
                    <a:lnR>
                      <a:noFill/>
                    </a:lnR>
                    <a:lnT>
                      <a:noFill/>
                    </a:lnT>
                    <a:lnB>
                      <a:noFill/>
                    </a:lnB>
                  </a:tcPr>
                </a:tc>
                <a:tc>
                  <a:txBody>
                    <a:bodyPr/>
                    <a:lstStyle/>
                    <a:p>
                      <a:pPr algn="r" fontAlgn="b"/>
                      <a:r>
                        <a:rPr lang="en-US" sz="1800" b="0" i="0" u="none" strike="noStrike">
                          <a:solidFill>
                            <a:srgbClr val="000000"/>
                          </a:solidFill>
                          <a:latin typeface="Calibri"/>
                        </a:rPr>
                        <a:t>15.3</a:t>
                      </a:r>
                    </a:p>
                  </a:txBody>
                  <a:tcPr marL="7620" marR="7620" marT="7620" marB="0" anchor="b">
                    <a:lnL>
                      <a:noFill/>
                    </a:lnL>
                    <a:lnR>
                      <a:noFill/>
                    </a:lnR>
                    <a:lnT>
                      <a:noFill/>
                    </a:lnT>
                    <a:lnB>
                      <a:noFill/>
                    </a:lnB>
                  </a:tcPr>
                </a:tc>
                <a:tc>
                  <a:txBody>
                    <a:bodyPr/>
                    <a:lstStyle/>
                    <a:p>
                      <a:pPr algn="r" fontAlgn="b"/>
                      <a:r>
                        <a:rPr lang="en-US" sz="1800" b="0" i="0" u="none" strike="noStrike">
                          <a:solidFill>
                            <a:srgbClr val="000000"/>
                          </a:solidFill>
                          <a:latin typeface="Calibri"/>
                        </a:rPr>
                        <a:t>-1.2</a:t>
                      </a:r>
                    </a:p>
                  </a:txBody>
                  <a:tcPr marL="7620" marR="7620" marT="7620" marB="0" anchor="b">
                    <a:lnL>
                      <a:noFill/>
                    </a:lnL>
                    <a:lnR>
                      <a:noFill/>
                    </a:lnR>
                    <a:lnT>
                      <a:noFill/>
                    </a:lnT>
                    <a:lnB>
                      <a:noFill/>
                    </a:lnB>
                  </a:tcPr>
                </a:tc>
                <a:tc>
                  <a:txBody>
                    <a:bodyPr/>
                    <a:lstStyle/>
                    <a:p>
                      <a:pPr algn="r" fontAlgn="b"/>
                      <a:r>
                        <a:rPr lang="en-US" sz="1800" b="0" i="0" u="none" strike="noStrike">
                          <a:solidFill>
                            <a:srgbClr val="000000"/>
                          </a:solidFill>
                          <a:latin typeface="Calibri"/>
                        </a:rPr>
                        <a:t>1.2</a:t>
                      </a:r>
                    </a:p>
                  </a:txBody>
                  <a:tcPr marL="7620" marR="7620" marT="7620" marB="0" anchor="b">
                    <a:lnL>
                      <a:noFill/>
                    </a:lnL>
                    <a:lnR>
                      <a:noFill/>
                    </a:lnR>
                    <a:lnT>
                      <a:noFill/>
                    </a:lnT>
                    <a:lnB>
                      <a:noFill/>
                    </a:lnB>
                  </a:tcPr>
                </a:tc>
                <a:tc>
                  <a:txBody>
                    <a:bodyPr/>
                    <a:lstStyle/>
                    <a:p>
                      <a:pPr algn="r" fontAlgn="b"/>
                      <a:r>
                        <a:rPr lang="en-US" sz="1800" b="0" i="0" u="none" strike="noStrike">
                          <a:solidFill>
                            <a:srgbClr val="000000"/>
                          </a:solidFill>
                          <a:latin typeface="Calibri"/>
                        </a:rPr>
                        <a:t>3</a:t>
                      </a:r>
                    </a:p>
                  </a:txBody>
                  <a:tcPr marL="7620" marR="7620" marT="7620" marB="0" anchor="b">
                    <a:lnL>
                      <a:noFill/>
                    </a:lnL>
                    <a:lnR>
                      <a:noFill/>
                    </a:lnR>
                    <a:lnT>
                      <a:noFill/>
                    </a:lnT>
                    <a:lnB>
                      <a:noFill/>
                    </a:lnB>
                  </a:tcPr>
                </a:tc>
              </a:tr>
              <a:tr h="228602">
                <a:tc>
                  <a:txBody>
                    <a:bodyPr/>
                    <a:lstStyle/>
                    <a:p>
                      <a:pPr algn="r" fontAlgn="b"/>
                      <a:r>
                        <a:rPr lang="en-US" sz="1800" b="0" i="0" u="none" strike="noStrike" dirty="0">
                          <a:solidFill>
                            <a:srgbClr val="000000"/>
                          </a:solidFill>
                          <a:latin typeface="Calibri"/>
                        </a:rPr>
                        <a:t>12.8</a:t>
                      </a:r>
                    </a:p>
                  </a:txBody>
                  <a:tcPr marL="7620" marR="7620" marT="7620" marB="0" anchor="b">
                    <a:lnL>
                      <a:noFill/>
                    </a:lnL>
                    <a:lnR>
                      <a:noFill/>
                    </a:lnR>
                    <a:lnT>
                      <a:noFill/>
                    </a:lnT>
                    <a:lnB>
                      <a:noFill/>
                    </a:lnB>
                  </a:tcPr>
                </a:tc>
                <a:tc>
                  <a:txBody>
                    <a:bodyPr/>
                    <a:lstStyle/>
                    <a:p>
                      <a:pPr algn="r" fontAlgn="b"/>
                      <a:r>
                        <a:rPr lang="en-US" sz="1800" b="0" i="0" u="none" strike="noStrike">
                          <a:solidFill>
                            <a:srgbClr val="000000"/>
                          </a:solidFill>
                          <a:latin typeface="Calibri"/>
                        </a:rPr>
                        <a:t>12.7</a:t>
                      </a:r>
                    </a:p>
                  </a:txBody>
                  <a:tcPr marL="7620" marR="7620" marT="7620" marB="0" anchor="b">
                    <a:lnL>
                      <a:noFill/>
                    </a:lnL>
                    <a:lnR>
                      <a:noFill/>
                    </a:lnR>
                    <a:lnT>
                      <a:noFill/>
                    </a:lnT>
                    <a:lnB>
                      <a:noFill/>
                    </a:lnB>
                  </a:tcPr>
                </a:tc>
                <a:tc>
                  <a:txBody>
                    <a:bodyPr/>
                    <a:lstStyle/>
                    <a:p>
                      <a:pPr algn="r" fontAlgn="b"/>
                      <a:r>
                        <a:rPr lang="en-US" sz="1800" b="0" i="0" u="none" strike="noStrike">
                          <a:solidFill>
                            <a:srgbClr val="000000"/>
                          </a:solidFill>
                          <a:latin typeface="Calibri"/>
                        </a:rPr>
                        <a:t>-0.1</a:t>
                      </a:r>
                    </a:p>
                  </a:txBody>
                  <a:tcPr marL="7620" marR="7620" marT="7620" marB="0" anchor="b">
                    <a:lnL>
                      <a:noFill/>
                    </a:lnL>
                    <a:lnR>
                      <a:noFill/>
                    </a:lnR>
                    <a:lnT>
                      <a:noFill/>
                    </a:lnT>
                    <a:lnB>
                      <a:noFill/>
                    </a:lnB>
                  </a:tcPr>
                </a:tc>
                <a:tc>
                  <a:txBody>
                    <a:bodyPr/>
                    <a:lstStyle/>
                    <a:p>
                      <a:pPr algn="r" fontAlgn="b"/>
                      <a:r>
                        <a:rPr lang="en-US" sz="1800" b="0" i="0" u="none" strike="noStrike">
                          <a:solidFill>
                            <a:srgbClr val="000000"/>
                          </a:solidFill>
                          <a:latin typeface="Calibri"/>
                        </a:rPr>
                        <a:t>0.1</a:t>
                      </a:r>
                    </a:p>
                  </a:txBody>
                  <a:tcPr marL="7620" marR="7620" marT="7620" marB="0" anchor="b">
                    <a:lnL>
                      <a:noFill/>
                    </a:lnL>
                    <a:lnR>
                      <a:noFill/>
                    </a:lnR>
                    <a:lnT>
                      <a:noFill/>
                    </a:lnT>
                    <a:lnB>
                      <a:noFill/>
                    </a:lnB>
                  </a:tcPr>
                </a:tc>
                <a:tc>
                  <a:txBody>
                    <a:bodyPr/>
                    <a:lstStyle/>
                    <a:p>
                      <a:pPr algn="r" fontAlgn="b"/>
                      <a:r>
                        <a:rPr lang="en-US" sz="1800" b="0" i="0" u="none" strike="noStrike">
                          <a:solidFill>
                            <a:srgbClr val="000000"/>
                          </a:solidFill>
                          <a:latin typeface="Calibri"/>
                        </a:rPr>
                        <a:t>1</a:t>
                      </a:r>
                    </a:p>
                  </a:txBody>
                  <a:tcPr marL="7620" marR="7620" marT="7620" marB="0" anchor="b">
                    <a:lnL>
                      <a:noFill/>
                    </a:lnL>
                    <a:lnR>
                      <a:noFill/>
                    </a:lnR>
                    <a:lnT>
                      <a:noFill/>
                    </a:lnT>
                    <a:lnB>
                      <a:noFill/>
                    </a:lnB>
                  </a:tcPr>
                </a:tc>
              </a:tr>
              <a:tr h="228602">
                <a:tc>
                  <a:txBody>
                    <a:bodyPr/>
                    <a:lstStyle/>
                    <a:p>
                      <a:pPr algn="r" fontAlgn="b"/>
                      <a:r>
                        <a:rPr lang="en-US" sz="1800" b="0" i="0" u="none" strike="noStrike" dirty="0">
                          <a:solidFill>
                            <a:srgbClr val="000000"/>
                          </a:solidFill>
                          <a:latin typeface="Calibri"/>
                        </a:rPr>
                        <a:t>9.5</a:t>
                      </a:r>
                    </a:p>
                  </a:txBody>
                  <a:tcPr marL="7620" marR="7620" marT="7620" marB="0" anchor="b">
                    <a:lnL>
                      <a:noFill/>
                    </a:lnL>
                    <a:lnR>
                      <a:noFill/>
                    </a:lnR>
                    <a:lnT>
                      <a:noFill/>
                    </a:lnT>
                    <a:lnB>
                      <a:noFill/>
                    </a:lnB>
                  </a:tcPr>
                </a:tc>
                <a:tc>
                  <a:txBody>
                    <a:bodyPr/>
                    <a:lstStyle/>
                    <a:p>
                      <a:pPr algn="r" fontAlgn="b"/>
                      <a:r>
                        <a:rPr lang="en-US" sz="1800" b="0" i="0" u="none" strike="noStrike">
                          <a:solidFill>
                            <a:srgbClr val="000000"/>
                          </a:solidFill>
                          <a:latin typeface="Calibri"/>
                        </a:rPr>
                        <a:t>10.5</a:t>
                      </a:r>
                    </a:p>
                  </a:txBody>
                  <a:tcPr marL="7620" marR="7620" marT="7620" marB="0" anchor="b">
                    <a:lnL>
                      <a:noFill/>
                    </a:lnL>
                    <a:lnR>
                      <a:noFill/>
                    </a:lnR>
                    <a:lnT>
                      <a:noFill/>
                    </a:lnT>
                    <a:lnB>
                      <a:noFill/>
                    </a:lnB>
                  </a:tcPr>
                </a:tc>
                <a:tc>
                  <a:txBody>
                    <a:bodyPr/>
                    <a:lstStyle/>
                    <a:p>
                      <a:pPr algn="r" fontAlgn="b"/>
                      <a:r>
                        <a:rPr lang="en-US" sz="1800" b="0" i="0" u="none" strike="noStrike" dirty="0">
                          <a:solidFill>
                            <a:srgbClr val="000000"/>
                          </a:solidFill>
                          <a:latin typeface="Calibri"/>
                        </a:rPr>
                        <a:t>1</a:t>
                      </a:r>
                    </a:p>
                  </a:txBody>
                  <a:tcPr marL="7620" marR="7620" marT="7620" marB="0" anchor="b">
                    <a:lnL>
                      <a:noFill/>
                    </a:lnL>
                    <a:lnR>
                      <a:noFill/>
                    </a:lnR>
                    <a:lnT>
                      <a:noFill/>
                    </a:lnT>
                    <a:lnB>
                      <a:noFill/>
                    </a:lnB>
                  </a:tcPr>
                </a:tc>
                <a:tc>
                  <a:txBody>
                    <a:bodyPr/>
                    <a:lstStyle/>
                    <a:p>
                      <a:pPr algn="r" fontAlgn="b"/>
                      <a:r>
                        <a:rPr lang="en-US" sz="1800" b="0" i="0" u="none" strike="noStrike">
                          <a:solidFill>
                            <a:srgbClr val="000000"/>
                          </a:solidFill>
                          <a:latin typeface="Calibri"/>
                        </a:rPr>
                        <a:t>1</a:t>
                      </a:r>
                    </a:p>
                  </a:txBody>
                  <a:tcPr marL="7620" marR="7620" marT="7620" marB="0" anchor="b">
                    <a:lnL>
                      <a:noFill/>
                    </a:lnL>
                    <a:lnR>
                      <a:noFill/>
                    </a:lnR>
                    <a:lnT>
                      <a:noFill/>
                    </a:lnT>
                    <a:lnB>
                      <a:noFill/>
                    </a:lnB>
                  </a:tcPr>
                </a:tc>
                <a:tc>
                  <a:txBody>
                    <a:bodyPr/>
                    <a:lstStyle/>
                    <a:p>
                      <a:pPr algn="r" fontAlgn="b"/>
                      <a:r>
                        <a:rPr lang="en-US" sz="1800" b="0" i="0" u="none" strike="noStrike">
                          <a:solidFill>
                            <a:srgbClr val="000000"/>
                          </a:solidFill>
                          <a:latin typeface="Calibri"/>
                        </a:rPr>
                        <a:t>2</a:t>
                      </a:r>
                    </a:p>
                  </a:txBody>
                  <a:tcPr marL="7620" marR="7620" marT="7620" marB="0" anchor="b">
                    <a:lnL>
                      <a:noFill/>
                    </a:lnL>
                    <a:lnR>
                      <a:noFill/>
                    </a:lnR>
                    <a:lnT>
                      <a:noFill/>
                    </a:lnT>
                    <a:lnB>
                      <a:noFill/>
                    </a:lnB>
                  </a:tcPr>
                </a:tc>
              </a:tr>
              <a:tr h="228602">
                <a:tc>
                  <a:txBody>
                    <a:bodyPr/>
                    <a:lstStyle/>
                    <a:p>
                      <a:pPr algn="r" fontAlgn="b"/>
                      <a:r>
                        <a:rPr lang="en-US" sz="1800" b="0" i="0" u="none" strike="noStrike" dirty="0">
                          <a:solidFill>
                            <a:srgbClr val="000000"/>
                          </a:solidFill>
                          <a:latin typeface="Calibri"/>
                        </a:rPr>
                        <a:t>13.6</a:t>
                      </a:r>
                    </a:p>
                  </a:txBody>
                  <a:tcPr marL="7620" marR="7620" marT="7620" marB="0" anchor="b">
                    <a:lnL>
                      <a:noFill/>
                    </a:lnL>
                    <a:lnR>
                      <a:noFill/>
                    </a:lnR>
                    <a:lnT>
                      <a:noFill/>
                    </a:lnT>
                    <a:lnB>
                      <a:noFill/>
                    </a:lnB>
                  </a:tcPr>
                </a:tc>
                <a:tc>
                  <a:txBody>
                    <a:bodyPr/>
                    <a:lstStyle/>
                    <a:p>
                      <a:pPr algn="r" fontAlgn="b"/>
                      <a:r>
                        <a:rPr lang="en-US" sz="1800" b="0" i="0" u="none" strike="noStrike">
                          <a:solidFill>
                            <a:srgbClr val="000000"/>
                          </a:solidFill>
                          <a:latin typeface="Calibri"/>
                        </a:rPr>
                        <a:t>15.6</a:t>
                      </a:r>
                    </a:p>
                  </a:txBody>
                  <a:tcPr marL="7620" marR="7620" marT="7620" marB="0" anchor="b">
                    <a:lnL>
                      <a:noFill/>
                    </a:lnL>
                    <a:lnR>
                      <a:noFill/>
                    </a:lnR>
                    <a:lnT>
                      <a:noFill/>
                    </a:lnT>
                    <a:lnB>
                      <a:noFill/>
                    </a:lnB>
                  </a:tcPr>
                </a:tc>
                <a:tc>
                  <a:txBody>
                    <a:bodyPr/>
                    <a:lstStyle/>
                    <a:p>
                      <a:pPr algn="r" fontAlgn="b"/>
                      <a:r>
                        <a:rPr lang="en-US" sz="1800" b="0" i="0" u="none" strike="noStrike">
                          <a:solidFill>
                            <a:srgbClr val="000000"/>
                          </a:solidFill>
                          <a:latin typeface="Calibri"/>
                        </a:rPr>
                        <a:t>2</a:t>
                      </a:r>
                    </a:p>
                  </a:txBody>
                  <a:tcPr marL="7620" marR="7620" marT="7620" marB="0" anchor="b">
                    <a:lnL>
                      <a:noFill/>
                    </a:lnL>
                    <a:lnR>
                      <a:noFill/>
                    </a:lnR>
                    <a:lnT>
                      <a:noFill/>
                    </a:lnT>
                    <a:lnB>
                      <a:noFill/>
                    </a:lnB>
                  </a:tcPr>
                </a:tc>
                <a:tc>
                  <a:txBody>
                    <a:bodyPr/>
                    <a:lstStyle/>
                    <a:p>
                      <a:pPr algn="r" fontAlgn="b"/>
                      <a:r>
                        <a:rPr lang="en-US" sz="1800" b="0" i="0" u="none" strike="noStrike">
                          <a:solidFill>
                            <a:srgbClr val="000000"/>
                          </a:solidFill>
                          <a:latin typeface="Calibri"/>
                        </a:rPr>
                        <a:t>2</a:t>
                      </a:r>
                    </a:p>
                  </a:txBody>
                  <a:tcPr marL="7620" marR="7620" marT="7620" marB="0" anchor="b">
                    <a:lnL>
                      <a:noFill/>
                    </a:lnL>
                    <a:lnR>
                      <a:noFill/>
                    </a:lnR>
                    <a:lnT>
                      <a:noFill/>
                    </a:lnT>
                    <a:lnB>
                      <a:noFill/>
                    </a:lnB>
                  </a:tcPr>
                </a:tc>
                <a:tc>
                  <a:txBody>
                    <a:bodyPr/>
                    <a:lstStyle/>
                    <a:p>
                      <a:pPr algn="r" fontAlgn="b"/>
                      <a:r>
                        <a:rPr lang="en-US" sz="1800" b="0" i="0" u="none" strike="noStrike">
                          <a:solidFill>
                            <a:srgbClr val="000000"/>
                          </a:solidFill>
                          <a:latin typeface="Calibri"/>
                        </a:rPr>
                        <a:t>4</a:t>
                      </a:r>
                    </a:p>
                  </a:txBody>
                  <a:tcPr marL="7620" marR="7620" marT="7620" marB="0" anchor="b">
                    <a:lnL>
                      <a:noFill/>
                    </a:lnL>
                    <a:lnR>
                      <a:noFill/>
                    </a:lnR>
                    <a:lnT>
                      <a:noFill/>
                    </a:lnT>
                    <a:lnB>
                      <a:noFill/>
                    </a:lnB>
                  </a:tcPr>
                </a:tc>
              </a:tr>
              <a:tr h="228602">
                <a:tc>
                  <a:txBody>
                    <a:bodyPr/>
                    <a:lstStyle/>
                    <a:p>
                      <a:pPr algn="r" fontAlgn="b"/>
                      <a:r>
                        <a:rPr lang="en-US" sz="1800" b="0" i="0" u="none" strike="noStrike" dirty="0">
                          <a:solidFill>
                            <a:srgbClr val="000000"/>
                          </a:solidFill>
                          <a:latin typeface="Calibri"/>
                        </a:rPr>
                        <a:t>8.1</a:t>
                      </a:r>
                    </a:p>
                  </a:txBody>
                  <a:tcPr marL="7620" marR="7620" marT="7620" marB="0" anchor="b">
                    <a:lnL>
                      <a:noFill/>
                    </a:lnL>
                    <a:lnR>
                      <a:noFill/>
                    </a:lnR>
                    <a:lnT>
                      <a:noFill/>
                    </a:lnT>
                    <a:lnB>
                      <a:noFill/>
                    </a:lnB>
                  </a:tcPr>
                </a:tc>
                <a:tc>
                  <a:txBody>
                    <a:bodyPr/>
                    <a:lstStyle/>
                    <a:p>
                      <a:pPr algn="r" fontAlgn="b"/>
                      <a:r>
                        <a:rPr lang="en-US" sz="1800" b="0" i="0" u="none" strike="noStrike">
                          <a:solidFill>
                            <a:srgbClr val="000000"/>
                          </a:solidFill>
                          <a:latin typeface="Calibri"/>
                        </a:rPr>
                        <a:t>11.2</a:t>
                      </a:r>
                    </a:p>
                  </a:txBody>
                  <a:tcPr marL="7620" marR="7620" marT="7620" marB="0" anchor="b">
                    <a:lnL>
                      <a:noFill/>
                    </a:lnL>
                    <a:lnR>
                      <a:noFill/>
                    </a:lnR>
                    <a:lnT>
                      <a:noFill/>
                    </a:lnT>
                    <a:lnB>
                      <a:noFill/>
                    </a:lnB>
                  </a:tcPr>
                </a:tc>
                <a:tc>
                  <a:txBody>
                    <a:bodyPr/>
                    <a:lstStyle/>
                    <a:p>
                      <a:pPr algn="r" fontAlgn="b"/>
                      <a:r>
                        <a:rPr lang="en-US" sz="1800" b="0" i="0" u="none" strike="noStrike">
                          <a:solidFill>
                            <a:srgbClr val="000000"/>
                          </a:solidFill>
                          <a:latin typeface="Calibri"/>
                        </a:rPr>
                        <a:t>3.1</a:t>
                      </a:r>
                    </a:p>
                  </a:txBody>
                  <a:tcPr marL="7620" marR="7620" marT="7620" marB="0" anchor="b">
                    <a:lnL>
                      <a:noFill/>
                    </a:lnL>
                    <a:lnR>
                      <a:noFill/>
                    </a:lnR>
                    <a:lnT>
                      <a:noFill/>
                    </a:lnT>
                    <a:lnB>
                      <a:noFill/>
                    </a:lnB>
                  </a:tcPr>
                </a:tc>
                <a:tc>
                  <a:txBody>
                    <a:bodyPr/>
                    <a:lstStyle/>
                    <a:p>
                      <a:pPr algn="r" fontAlgn="b"/>
                      <a:r>
                        <a:rPr lang="en-US" sz="1800" b="0" i="0" u="none" strike="noStrike">
                          <a:solidFill>
                            <a:srgbClr val="000000"/>
                          </a:solidFill>
                          <a:latin typeface="Calibri"/>
                        </a:rPr>
                        <a:t>3.1</a:t>
                      </a:r>
                    </a:p>
                  </a:txBody>
                  <a:tcPr marL="7620" marR="7620" marT="7620" marB="0" anchor="b">
                    <a:lnL>
                      <a:noFill/>
                    </a:lnL>
                    <a:lnR>
                      <a:noFill/>
                    </a:lnR>
                    <a:lnT>
                      <a:noFill/>
                    </a:lnT>
                    <a:lnB>
                      <a:noFill/>
                    </a:lnB>
                  </a:tcPr>
                </a:tc>
                <a:tc>
                  <a:txBody>
                    <a:bodyPr/>
                    <a:lstStyle/>
                    <a:p>
                      <a:pPr algn="r" fontAlgn="b"/>
                      <a:r>
                        <a:rPr lang="en-US" sz="1800" b="0" i="0" u="none" strike="noStrike">
                          <a:solidFill>
                            <a:srgbClr val="000000"/>
                          </a:solidFill>
                          <a:latin typeface="Calibri"/>
                        </a:rPr>
                        <a:t>6</a:t>
                      </a:r>
                    </a:p>
                  </a:txBody>
                  <a:tcPr marL="7620" marR="7620" marT="7620" marB="0" anchor="b">
                    <a:lnL>
                      <a:noFill/>
                    </a:lnL>
                    <a:lnR>
                      <a:noFill/>
                    </a:lnR>
                    <a:lnT>
                      <a:noFill/>
                    </a:lnT>
                    <a:lnB>
                      <a:noFill/>
                    </a:lnB>
                  </a:tcPr>
                </a:tc>
              </a:tr>
              <a:tr h="228602">
                <a:tc>
                  <a:txBody>
                    <a:bodyPr/>
                    <a:lstStyle/>
                    <a:p>
                      <a:pPr algn="r" fontAlgn="b"/>
                      <a:r>
                        <a:rPr lang="en-US" sz="1800" b="0" i="0" u="none" strike="noStrike" dirty="0">
                          <a:solidFill>
                            <a:srgbClr val="000000"/>
                          </a:solidFill>
                          <a:latin typeface="Calibri"/>
                        </a:rPr>
                        <a:t>8.9</a:t>
                      </a:r>
                    </a:p>
                  </a:txBody>
                  <a:tcPr marL="7620" marR="7620" marT="7620" marB="0" anchor="b">
                    <a:lnL>
                      <a:noFill/>
                    </a:lnL>
                    <a:lnR>
                      <a:noFill/>
                    </a:lnR>
                    <a:lnT>
                      <a:noFill/>
                    </a:lnT>
                    <a:lnB>
                      <a:noFill/>
                    </a:lnB>
                  </a:tcPr>
                </a:tc>
                <a:tc>
                  <a:txBody>
                    <a:bodyPr/>
                    <a:lstStyle/>
                    <a:p>
                      <a:pPr algn="r" fontAlgn="b"/>
                      <a:r>
                        <a:rPr lang="en-US" sz="1800" b="0" i="0" u="none" strike="noStrike" dirty="0">
                          <a:solidFill>
                            <a:srgbClr val="000000"/>
                          </a:solidFill>
                          <a:latin typeface="Calibri"/>
                        </a:rPr>
                        <a:t>14.2</a:t>
                      </a:r>
                    </a:p>
                  </a:txBody>
                  <a:tcPr marL="7620" marR="7620" marT="7620" marB="0" anchor="b">
                    <a:lnL>
                      <a:noFill/>
                    </a:lnL>
                    <a:lnR>
                      <a:noFill/>
                    </a:lnR>
                    <a:lnT>
                      <a:noFill/>
                    </a:lnT>
                    <a:lnB>
                      <a:noFill/>
                    </a:lnB>
                  </a:tcPr>
                </a:tc>
                <a:tc>
                  <a:txBody>
                    <a:bodyPr/>
                    <a:lstStyle/>
                    <a:p>
                      <a:pPr algn="r" fontAlgn="b"/>
                      <a:r>
                        <a:rPr lang="en-US" sz="1800" b="0" i="0" u="none" strike="noStrike">
                          <a:solidFill>
                            <a:srgbClr val="000000"/>
                          </a:solidFill>
                          <a:latin typeface="Calibri"/>
                        </a:rPr>
                        <a:t>5.3</a:t>
                      </a:r>
                    </a:p>
                  </a:txBody>
                  <a:tcPr marL="7620" marR="7620" marT="7620" marB="0" anchor="b">
                    <a:lnL>
                      <a:noFill/>
                    </a:lnL>
                    <a:lnR>
                      <a:noFill/>
                    </a:lnR>
                    <a:lnT>
                      <a:noFill/>
                    </a:lnT>
                    <a:lnB>
                      <a:noFill/>
                    </a:lnB>
                  </a:tcPr>
                </a:tc>
                <a:tc>
                  <a:txBody>
                    <a:bodyPr/>
                    <a:lstStyle/>
                    <a:p>
                      <a:pPr algn="r" fontAlgn="b"/>
                      <a:r>
                        <a:rPr lang="en-US" sz="1800" b="0" i="0" u="none" strike="noStrike">
                          <a:solidFill>
                            <a:srgbClr val="000000"/>
                          </a:solidFill>
                          <a:latin typeface="Calibri"/>
                        </a:rPr>
                        <a:t>5.3</a:t>
                      </a:r>
                    </a:p>
                  </a:txBody>
                  <a:tcPr marL="7620" marR="7620" marT="7620" marB="0" anchor="b">
                    <a:lnL>
                      <a:noFill/>
                    </a:lnL>
                    <a:lnR>
                      <a:noFill/>
                    </a:lnR>
                    <a:lnT>
                      <a:noFill/>
                    </a:lnT>
                    <a:lnB>
                      <a:noFill/>
                    </a:lnB>
                  </a:tcPr>
                </a:tc>
                <a:tc>
                  <a:txBody>
                    <a:bodyPr/>
                    <a:lstStyle/>
                    <a:p>
                      <a:pPr algn="r" fontAlgn="b"/>
                      <a:r>
                        <a:rPr lang="en-US" sz="1800" b="0" i="0" u="none" strike="noStrike">
                          <a:solidFill>
                            <a:srgbClr val="000000"/>
                          </a:solidFill>
                          <a:latin typeface="Calibri"/>
                        </a:rPr>
                        <a:t>7</a:t>
                      </a:r>
                    </a:p>
                  </a:txBody>
                  <a:tcPr marL="7620" marR="7620" marT="7620" marB="0" anchor="b">
                    <a:lnL>
                      <a:noFill/>
                    </a:lnL>
                    <a:lnR>
                      <a:noFill/>
                    </a:lnR>
                    <a:lnT>
                      <a:noFill/>
                    </a:lnT>
                    <a:lnB>
                      <a:noFill/>
                    </a:lnB>
                  </a:tcPr>
                </a:tc>
              </a:tr>
              <a:tr h="228602">
                <a:tc>
                  <a:txBody>
                    <a:bodyPr/>
                    <a:lstStyle/>
                    <a:p>
                      <a:pPr algn="r" fontAlgn="b"/>
                      <a:r>
                        <a:rPr lang="en-US" sz="1800" b="0" i="0" u="none" strike="noStrike" dirty="0">
                          <a:solidFill>
                            <a:srgbClr val="000000"/>
                          </a:solidFill>
                          <a:latin typeface="Calibri"/>
                        </a:rPr>
                        <a:t>10</a:t>
                      </a:r>
                    </a:p>
                  </a:txBody>
                  <a:tcPr marL="7620" marR="7620" marT="7620" marB="0" anchor="b">
                    <a:lnL>
                      <a:noFill/>
                    </a:lnL>
                    <a:lnR>
                      <a:noFill/>
                    </a:lnR>
                    <a:lnT>
                      <a:noFill/>
                    </a:lnT>
                    <a:lnB>
                      <a:noFill/>
                    </a:lnB>
                  </a:tcPr>
                </a:tc>
                <a:tc>
                  <a:txBody>
                    <a:bodyPr/>
                    <a:lstStyle/>
                    <a:p>
                      <a:pPr algn="r" fontAlgn="b"/>
                      <a:r>
                        <a:rPr lang="en-US" sz="1800" b="0" i="0" u="none" strike="noStrike">
                          <a:solidFill>
                            <a:srgbClr val="000000"/>
                          </a:solidFill>
                          <a:latin typeface="Calibri"/>
                        </a:rPr>
                        <a:t>16.2</a:t>
                      </a:r>
                    </a:p>
                  </a:txBody>
                  <a:tcPr marL="7620" marR="7620" marT="7620" marB="0" anchor="b">
                    <a:lnL>
                      <a:noFill/>
                    </a:lnL>
                    <a:lnR>
                      <a:noFill/>
                    </a:lnR>
                    <a:lnT>
                      <a:noFill/>
                    </a:lnT>
                    <a:lnB>
                      <a:noFill/>
                    </a:lnB>
                  </a:tcPr>
                </a:tc>
                <a:tc>
                  <a:txBody>
                    <a:bodyPr/>
                    <a:lstStyle/>
                    <a:p>
                      <a:pPr algn="r" fontAlgn="b"/>
                      <a:r>
                        <a:rPr lang="en-US" sz="1800" b="0" i="0" u="none" strike="noStrike">
                          <a:solidFill>
                            <a:srgbClr val="000000"/>
                          </a:solidFill>
                          <a:latin typeface="Calibri"/>
                        </a:rPr>
                        <a:t>6.2</a:t>
                      </a:r>
                    </a:p>
                  </a:txBody>
                  <a:tcPr marL="7620" marR="7620" marT="7620" marB="0" anchor="b">
                    <a:lnL>
                      <a:noFill/>
                    </a:lnL>
                    <a:lnR>
                      <a:noFill/>
                    </a:lnR>
                    <a:lnT>
                      <a:noFill/>
                    </a:lnT>
                    <a:lnB>
                      <a:noFill/>
                    </a:lnB>
                  </a:tcPr>
                </a:tc>
                <a:tc>
                  <a:txBody>
                    <a:bodyPr/>
                    <a:lstStyle/>
                    <a:p>
                      <a:pPr algn="r" fontAlgn="b"/>
                      <a:r>
                        <a:rPr lang="en-US" sz="1800" b="0" i="0" u="none" strike="noStrike">
                          <a:solidFill>
                            <a:srgbClr val="000000"/>
                          </a:solidFill>
                          <a:latin typeface="Calibri"/>
                        </a:rPr>
                        <a:t>6.2</a:t>
                      </a:r>
                    </a:p>
                  </a:txBody>
                  <a:tcPr marL="7620" marR="7620" marT="7620" marB="0" anchor="b">
                    <a:lnL>
                      <a:noFill/>
                    </a:lnL>
                    <a:lnR>
                      <a:noFill/>
                    </a:lnR>
                    <a:lnT>
                      <a:noFill/>
                    </a:lnT>
                    <a:lnB>
                      <a:noFill/>
                    </a:lnB>
                  </a:tcPr>
                </a:tc>
                <a:tc>
                  <a:txBody>
                    <a:bodyPr/>
                    <a:lstStyle/>
                    <a:p>
                      <a:pPr algn="r" fontAlgn="b"/>
                      <a:r>
                        <a:rPr lang="en-US" sz="1800" b="0" i="0" u="none" strike="noStrike">
                          <a:solidFill>
                            <a:srgbClr val="000000"/>
                          </a:solidFill>
                          <a:latin typeface="Calibri"/>
                        </a:rPr>
                        <a:t>9</a:t>
                      </a:r>
                    </a:p>
                  </a:txBody>
                  <a:tcPr marL="7620" marR="7620" marT="7620" marB="0" anchor="b">
                    <a:lnL>
                      <a:noFill/>
                    </a:lnL>
                    <a:lnR>
                      <a:noFill/>
                    </a:lnR>
                    <a:lnT>
                      <a:noFill/>
                    </a:lnT>
                    <a:lnB>
                      <a:noFill/>
                    </a:lnB>
                  </a:tcPr>
                </a:tc>
              </a:tr>
              <a:tr h="228602">
                <a:tc>
                  <a:txBody>
                    <a:bodyPr/>
                    <a:lstStyle/>
                    <a:p>
                      <a:pPr algn="r" fontAlgn="b"/>
                      <a:r>
                        <a:rPr lang="en-US" sz="1800" b="0" i="0" u="none" strike="noStrike" dirty="0">
                          <a:solidFill>
                            <a:srgbClr val="000000"/>
                          </a:solidFill>
                          <a:latin typeface="Calibri"/>
                        </a:rPr>
                        <a:t>8.3</a:t>
                      </a:r>
                    </a:p>
                  </a:txBody>
                  <a:tcPr marL="7620" marR="7620" marT="7620" marB="0" anchor="b">
                    <a:lnL>
                      <a:noFill/>
                    </a:lnL>
                    <a:lnR>
                      <a:noFill/>
                    </a:lnR>
                    <a:lnT>
                      <a:noFill/>
                    </a:lnT>
                    <a:lnB>
                      <a:noFill/>
                    </a:lnB>
                  </a:tcPr>
                </a:tc>
                <a:tc>
                  <a:txBody>
                    <a:bodyPr/>
                    <a:lstStyle/>
                    <a:p>
                      <a:pPr algn="r" fontAlgn="b"/>
                      <a:r>
                        <a:rPr lang="en-US" sz="1800" b="0" i="0" u="none" strike="noStrike">
                          <a:solidFill>
                            <a:srgbClr val="000000"/>
                          </a:solidFill>
                          <a:latin typeface="Calibri"/>
                        </a:rPr>
                        <a:t>15.5</a:t>
                      </a:r>
                    </a:p>
                  </a:txBody>
                  <a:tcPr marL="7620" marR="7620" marT="7620" marB="0" anchor="b">
                    <a:lnL>
                      <a:noFill/>
                    </a:lnL>
                    <a:lnR>
                      <a:noFill/>
                    </a:lnR>
                    <a:lnT>
                      <a:noFill/>
                    </a:lnT>
                    <a:lnB>
                      <a:noFill/>
                    </a:lnB>
                  </a:tcPr>
                </a:tc>
                <a:tc>
                  <a:txBody>
                    <a:bodyPr/>
                    <a:lstStyle/>
                    <a:p>
                      <a:pPr algn="r" fontAlgn="b"/>
                      <a:r>
                        <a:rPr lang="en-US" sz="1800" b="0" i="0" u="none" strike="noStrike">
                          <a:solidFill>
                            <a:srgbClr val="000000"/>
                          </a:solidFill>
                          <a:latin typeface="Calibri"/>
                        </a:rPr>
                        <a:t>7.2</a:t>
                      </a:r>
                    </a:p>
                  </a:txBody>
                  <a:tcPr marL="7620" marR="7620" marT="7620" marB="0" anchor="b">
                    <a:lnL>
                      <a:noFill/>
                    </a:lnL>
                    <a:lnR>
                      <a:noFill/>
                    </a:lnR>
                    <a:lnT>
                      <a:noFill/>
                    </a:lnT>
                    <a:lnB>
                      <a:noFill/>
                    </a:lnB>
                  </a:tcPr>
                </a:tc>
                <a:tc>
                  <a:txBody>
                    <a:bodyPr/>
                    <a:lstStyle/>
                    <a:p>
                      <a:pPr algn="r" fontAlgn="b"/>
                      <a:r>
                        <a:rPr lang="en-US" sz="1800" b="0" i="0" u="none" strike="noStrike">
                          <a:solidFill>
                            <a:srgbClr val="000000"/>
                          </a:solidFill>
                          <a:latin typeface="Calibri"/>
                        </a:rPr>
                        <a:t>7.2</a:t>
                      </a:r>
                    </a:p>
                  </a:txBody>
                  <a:tcPr marL="7620" marR="7620" marT="7620" marB="0" anchor="b">
                    <a:lnL>
                      <a:noFill/>
                    </a:lnL>
                    <a:lnR>
                      <a:noFill/>
                    </a:lnR>
                    <a:lnT>
                      <a:noFill/>
                    </a:lnT>
                    <a:lnB>
                      <a:noFill/>
                    </a:lnB>
                  </a:tcPr>
                </a:tc>
                <a:tc>
                  <a:txBody>
                    <a:bodyPr/>
                    <a:lstStyle/>
                    <a:p>
                      <a:pPr algn="r" fontAlgn="b"/>
                      <a:r>
                        <a:rPr lang="en-US" sz="1800" b="0" i="0" u="none" strike="noStrike">
                          <a:solidFill>
                            <a:srgbClr val="000000"/>
                          </a:solidFill>
                          <a:latin typeface="Calibri"/>
                        </a:rPr>
                        <a:t>10</a:t>
                      </a:r>
                    </a:p>
                  </a:txBody>
                  <a:tcPr marL="7620" marR="7620" marT="7620" marB="0" anchor="b">
                    <a:lnL>
                      <a:noFill/>
                    </a:lnL>
                    <a:lnR>
                      <a:noFill/>
                    </a:lnR>
                    <a:lnT>
                      <a:noFill/>
                    </a:lnT>
                    <a:lnB>
                      <a:noFill/>
                    </a:lnB>
                  </a:tcPr>
                </a:tc>
              </a:tr>
              <a:tr h="228602">
                <a:tc>
                  <a:txBody>
                    <a:bodyPr/>
                    <a:lstStyle/>
                    <a:p>
                      <a:pPr algn="r" fontAlgn="b"/>
                      <a:r>
                        <a:rPr lang="en-US" sz="1800" b="0" i="0" u="none" strike="noStrike" dirty="0">
                          <a:solidFill>
                            <a:srgbClr val="000000"/>
                          </a:solidFill>
                          <a:latin typeface="Calibri"/>
                        </a:rPr>
                        <a:t>7.9</a:t>
                      </a:r>
                    </a:p>
                  </a:txBody>
                  <a:tcPr marL="7620" marR="7620" marT="7620" marB="0" anchor="b">
                    <a:lnL>
                      <a:noFill/>
                    </a:lnL>
                    <a:lnR>
                      <a:noFill/>
                    </a:lnR>
                    <a:lnT>
                      <a:noFill/>
                    </a:lnT>
                    <a:lnB>
                      <a:noFill/>
                    </a:lnB>
                  </a:tcPr>
                </a:tc>
                <a:tc>
                  <a:txBody>
                    <a:bodyPr/>
                    <a:lstStyle/>
                    <a:p>
                      <a:pPr algn="r" fontAlgn="b"/>
                      <a:r>
                        <a:rPr lang="en-US" sz="1800" b="0" i="0" u="none" strike="noStrike">
                          <a:solidFill>
                            <a:srgbClr val="000000"/>
                          </a:solidFill>
                          <a:latin typeface="Calibri"/>
                        </a:rPr>
                        <a:t>19.9</a:t>
                      </a:r>
                    </a:p>
                  </a:txBody>
                  <a:tcPr marL="7620" marR="7620" marT="7620" marB="0" anchor="b">
                    <a:lnL>
                      <a:noFill/>
                    </a:lnL>
                    <a:lnR>
                      <a:noFill/>
                    </a:lnR>
                    <a:lnT>
                      <a:noFill/>
                    </a:lnT>
                    <a:lnB>
                      <a:noFill/>
                    </a:lnB>
                  </a:tcPr>
                </a:tc>
                <a:tc>
                  <a:txBody>
                    <a:bodyPr/>
                    <a:lstStyle/>
                    <a:p>
                      <a:pPr algn="r" fontAlgn="b"/>
                      <a:r>
                        <a:rPr lang="en-US" sz="1800" b="0" i="0" u="none" strike="noStrike">
                          <a:solidFill>
                            <a:srgbClr val="000000"/>
                          </a:solidFill>
                          <a:latin typeface="Calibri"/>
                        </a:rPr>
                        <a:t>12</a:t>
                      </a:r>
                    </a:p>
                  </a:txBody>
                  <a:tcPr marL="7620" marR="7620" marT="7620" marB="0" anchor="b">
                    <a:lnL>
                      <a:noFill/>
                    </a:lnL>
                    <a:lnR>
                      <a:noFill/>
                    </a:lnR>
                    <a:lnT>
                      <a:noFill/>
                    </a:lnT>
                    <a:lnB>
                      <a:noFill/>
                    </a:lnB>
                  </a:tcPr>
                </a:tc>
                <a:tc>
                  <a:txBody>
                    <a:bodyPr/>
                    <a:lstStyle/>
                    <a:p>
                      <a:pPr algn="r" fontAlgn="b"/>
                      <a:r>
                        <a:rPr lang="en-US" sz="1800" b="0" i="0" u="none" strike="noStrike">
                          <a:solidFill>
                            <a:srgbClr val="000000"/>
                          </a:solidFill>
                          <a:latin typeface="Calibri"/>
                        </a:rPr>
                        <a:t>12</a:t>
                      </a:r>
                    </a:p>
                  </a:txBody>
                  <a:tcPr marL="7620" marR="7620" marT="7620" marB="0" anchor="b">
                    <a:lnL>
                      <a:noFill/>
                    </a:lnL>
                    <a:lnR>
                      <a:noFill/>
                    </a:lnR>
                    <a:lnT>
                      <a:noFill/>
                    </a:lnT>
                    <a:lnB>
                      <a:noFill/>
                    </a:lnB>
                  </a:tcPr>
                </a:tc>
                <a:tc>
                  <a:txBody>
                    <a:bodyPr/>
                    <a:lstStyle/>
                    <a:p>
                      <a:pPr algn="r" fontAlgn="b"/>
                      <a:r>
                        <a:rPr lang="en-US" sz="1800" b="0" i="0" u="none" strike="noStrike">
                          <a:solidFill>
                            <a:srgbClr val="000000"/>
                          </a:solidFill>
                          <a:latin typeface="Calibri"/>
                        </a:rPr>
                        <a:t>11</a:t>
                      </a:r>
                    </a:p>
                  </a:txBody>
                  <a:tcPr marL="7620" marR="7620" marT="7620" marB="0" anchor="b">
                    <a:lnL>
                      <a:noFill/>
                    </a:lnL>
                    <a:lnR>
                      <a:noFill/>
                    </a:lnR>
                    <a:lnT>
                      <a:noFill/>
                    </a:lnT>
                    <a:lnB>
                      <a:noFill/>
                    </a:lnB>
                  </a:tcPr>
                </a:tc>
              </a:tr>
              <a:tr h="228602">
                <a:tc>
                  <a:txBody>
                    <a:bodyPr/>
                    <a:lstStyle/>
                    <a:p>
                      <a:pPr algn="r" fontAlgn="b"/>
                      <a:r>
                        <a:rPr lang="en-US" sz="1800" b="0" i="0" u="none" strike="noStrike" dirty="0">
                          <a:solidFill>
                            <a:srgbClr val="000000"/>
                          </a:solidFill>
                          <a:latin typeface="Calibri"/>
                        </a:rPr>
                        <a:t>8.1</a:t>
                      </a:r>
                    </a:p>
                  </a:txBody>
                  <a:tcPr marL="7620" marR="7620" marT="7620" marB="0" anchor="b">
                    <a:lnL>
                      <a:noFill/>
                    </a:lnL>
                    <a:lnR>
                      <a:noFill/>
                    </a:lnR>
                    <a:lnT>
                      <a:noFill/>
                    </a:lnT>
                    <a:lnB>
                      <a:noFill/>
                    </a:lnB>
                  </a:tcPr>
                </a:tc>
                <a:tc>
                  <a:txBody>
                    <a:bodyPr/>
                    <a:lstStyle/>
                    <a:p>
                      <a:pPr algn="r" fontAlgn="b"/>
                      <a:r>
                        <a:rPr lang="en-US" sz="1800" b="0" i="0" u="none" strike="noStrike">
                          <a:solidFill>
                            <a:srgbClr val="000000"/>
                          </a:solidFill>
                          <a:latin typeface="Calibri"/>
                        </a:rPr>
                        <a:t>20.4</a:t>
                      </a:r>
                    </a:p>
                  </a:txBody>
                  <a:tcPr marL="7620" marR="7620" marT="7620" marB="0" anchor="b">
                    <a:lnL>
                      <a:noFill/>
                    </a:lnL>
                    <a:lnR>
                      <a:noFill/>
                    </a:lnR>
                    <a:lnT>
                      <a:noFill/>
                    </a:lnT>
                    <a:lnB>
                      <a:noFill/>
                    </a:lnB>
                  </a:tcPr>
                </a:tc>
                <a:tc>
                  <a:txBody>
                    <a:bodyPr/>
                    <a:lstStyle/>
                    <a:p>
                      <a:pPr algn="r" fontAlgn="b"/>
                      <a:r>
                        <a:rPr lang="en-US" sz="1800" b="0" i="0" u="none" strike="noStrike">
                          <a:solidFill>
                            <a:srgbClr val="000000"/>
                          </a:solidFill>
                          <a:latin typeface="Calibri"/>
                        </a:rPr>
                        <a:t>12.3</a:t>
                      </a:r>
                    </a:p>
                  </a:txBody>
                  <a:tcPr marL="7620" marR="7620" marT="7620" marB="0" anchor="b">
                    <a:lnL>
                      <a:noFill/>
                    </a:lnL>
                    <a:lnR>
                      <a:noFill/>
                    </a:lnR>
                    <a:lnT>
                      <a:noFill/>
                    </a:lnT>
                    <a:lnB>
                      <a:noFill/>
                    </a:lnB>
                  </a:tcPr>
                </a:tc>
                <a:tc>
                  <a:txBody>
                    <a:bodyPr/>
                    <a:lstStyle/>
                    <a:p>
                      <a:pPr algn="r" fontAlgn="b"/>
                      <a:r>
                        <a:rPr lang="en-US" sz="1800" b="0" i="0" u="none" strike="noStrike">
                          <a:solidFill>
                            <a:srgbClr val="000000"/>
                          </a:solidFill>
                          <a:latin typeface="Calibri"/>
                        </a:rPr>
                        <a:t>12.3</a:t>
                      </a:r>
                    </a:p>
                  </a:txBody>
                  <a:tcPr marL="7620" marR="7620" marT="7620" marB="0" anchor="b">
                    <a:lnL>
                      <a:noFill/>
                    </a:lnL>
                    <a:lnR>
                      <a:noFill/>
                    </a:lnR>
                    <a:lnT>
                      <a:noFill/>
                    </a:lnT>
                    <a:lnB>
                      <a:noFill/>
                    </a:lnB>
                  </a:tcPr>
                </a:tc>
                <a:tc>
                  <a:txBody>
                    <a:bodyPr/>
                    <a:lstStyle/>
                    <a:p>
                      <a:pPr algn="r" fontAlgn="b"/>
                      <a:r>
                        <a:rPr lang="en-US" sz="1800" b="0" i="0" u="none" strike="noStrike">
                          <a:solidFill>
                            <a:srgbClr val="000000"/>
                          </a:solidFill>
                          <a:latin typeface="Calibri"/>
                        </a:rPr>
                        <a:t>12</a:t>
                      </a:r>
                    </a:p>
                  </a:txBody>
                  <a:tcPr marL="7620" marR="7620" marT="7620" marB="0" anchor="b">
                    <a:lnL>
                      <a:noFill/>
                    </a:lnL>
                    <a:lnR>
                      <a:noFill/>
                    </a:lnR>
                    <a:lnT>
                      <a:noFill/>
                    </a:lnT>
                    <a:lnB>
                      <a:noFill/>
                    </a:lnB>
                  </a:tcPr>
                </a:tc>
              </a:tr>
              <a:tr h="228602">
                <a:tc>
                  <a:txBody>
                    <a:bodyPr/>
                    <a:lstStyle/>
                    <a:p>
                      <a:pPr algn="r" fontAlgn="b"/>
                      <a:r>
                        <a:rPr lang="en-US" sz="1800" b="0" i="0" u="none" strike="noStrike" dirty="0">
                          <a:solidFill>
                            <a:srgbClr val="000000"/>
                          </a:solidFill>
                          <a:latin typeface="Calibri"/>
                        </a:rPr>
                        <a:t>13.4</a:t>
                      </a:r>
                    </a:p>
                  </a:txBody>
                  <a:tcPr marL="7620" marR="7620" marT="7620" marB="0" anchor="b">
                    <a:lnL>
                      <a:noFill/>
                    </a:lnL>
                    <a:lnR>
                      <a:noFill/>
                    </a:lnR>
                    <a:lnT>
                      <a:noFill/>
                    </a:lnT>
                    <a:lnB>
                      <a:noFill/>
                    </a:lnB>
                  </a:tcPr>
                </a:tc>
                <a:tc>
                  <a:txBody>
                    <a:bodyPr/>
                    <a:lstStyle/>
                    <a:p>
                      <a:pPr algn="r" fontAlgn="b"/>
                      <a:r>
                        <a:rPr lang="en-US" sz="1800" b="0" i="0" u="none" strike="noStrike">
                          <a:solidFill>
                            <a:srgbClr val="000000"/>
                          </a:solidFill>
                          <a:latin typeface="Calibri"/>
                        </a:rPr>
                        <a:t>36.1</a:t>
                      </a:r>
                    </a:p>
                  </a:txBody>
                  <a:tcPr marL="7620" marR="7620" marT="7620" marB="0" anchor="b">
                    <a:lnL>
                      <a:noFill/>
                    </a:lnL>
                    <a:lnR>
                      <a:noFill/>
                    </a:lnR>
                    <a:lnT>
                      <a:noFill/>
                    </a:lnT>
                    <a:lnB>
                      <a:noFill/>
                    </a:lnB>
                  </a:tcPr>
                </a:tc>
                <a:tc>
                  <a:txBody>
                    <a:bodyPr/>
                    <a:lstStyle/>
                    <a:p>
                      <a:pPr algn="r" fontAlgn="b"/>
                      <a:r>
                        <a:rPr lang="en-US" sz="1800" b="0" i="0" u="none" strike="noStrike">
                          <a:solidFill>
                            <a:srgbClr val="000000"/>
                          </a:solidFill>
                          <a:latin typeface="Calibri"/>
                        </a:rPr>
                        <a:t>22.7</a:t>
                      </a:r>
                    </a:p>
                  </a:txBody>
                  <a:tcPr marL="7620" marR="7620" marT="7620" marB="0" anchor="b">
                    <a:lnL>
                      <a:noFill/>
                    </a:lnL>
                    <a:lnR>
                      <a:noFill/>
                    </a:lnR>
                    <a:lnT>
                      <a:noFill/>
                    </a:lnT>
                    <a:lnB>
                      <a:noFill/>
                    </a:lnB>
                  </a:tcPr>
                </a:tc>
                <a:tc>
                  <a:txBody>
                    <a:bodyPr/>
                    <a:lstStyle/>
                    <a:p>
                      <a:pPr algn="r" fontAlgn="b"/>
                      <a:r>
                        <a:rPr lang="en-US" sz="1800" b="0" i="0" u="none" strike="noStrike">
                          <a:solidFill>
                            <a:srgbClr val="000000"/>
                          </a:solidFill>
                          <a:latin typeface="Calibri"/>
                        </a:rPr>
                        <a:t>22.7</a:t>
                      </a:r>
                    </a:p>
                  </a:txBody>
                  <a:tcPr marL="7620" marR="7620" marT="7620" marB="0" anchor="b">
                    <a:lnL>
                      <a:noFill/>
                    </a:lnL>
                    <a:lnR>
                      <a:noFill/>
                    </a:lnR>
                    <a:lnT>
                      <a:noFill/>
                    </a:lnT>
                    <a:lnB>
                      <a:noFill/>
                    </a:lnB>
                  </a:tcPr>
                </a:tc>
                <a:tc>
                  <a:txBody>
                    <a:bodyPr/>
                    <a:lstStyle/>
                    <a:p>
                      <a:pPr algn="r" fontAlgn="b"/>
                      <a:r>
                        <a:rPr lang="en-US" sz="1800" b="0" i="0" u="none" strike="noStrike">
                          <a:solidFill>
                            <a:srgbClr val="000000"/>
                          </a:solidFill>
                          <a:latin typeface="Calibri"/>
                        </a:rPr>
                        <a:t>13</a:t>
                      </a:r>
                    </a:p>
                  </a:txBody>
                  <a:tcPr marL="7620" marR="7620" marT="7620" marB="0" anchor="b">
                    <a:lnL>
                      <a:noFill/>
                    </a:lnL>
                    <a:lnR>
                      <a:noFill/>
                    </a:lnR>
                    <a:lnT>
                      <a:noFill/>
                    </a:lnT>
                    <a:lnB>
                      <a:noFill/>
                    </a:lnB>
                  </a:tcPr>
                </a:tc>
              </a:tr>
              <a:tr h="228602">
                <a:tc>
                  <a:txBody>
                    <a:bodyPr/>
                    <a:lstStyle/>
                    <a:p>
                      <a:pPr algn="l" fontAlgn="b"/>
                      <a:endParaRPr lang="en-US" sz="1800" b="0" i="0" u="none" strike="noStrike" dirty="0">
                        <a:solidFill>
                          <a:srgbClr val="000000"/>
                        </a:solidFill>
                        <a:latin typeface="Calibri"/>
                      </a:endParaRPr>
                    </a:p>
                  </a:txBody>
                  <a:tcPr marL="7620" marR="7620" marT="7620" marB="0" anchor="b">
                    <a:lnL>
                      <a:noFill/>
                    </a:lnL>
                    <a:lnR>
                      <a:noFill/>
                    </a:lnR>
                    <a:lnT>
                      <a:noFill/>
                    </a:lnT>
                    <a:lnB>
                      <a:noFill/>
                    </a:lnB>
                  </a:tcPr>
                </a:tc>
                <a:tc>
                  <a:txBody>
                    <a:bodyPr/>
                    <a:lstStyle/>
                    <a:p>
                      <a:pPr algn="l" fontAlgn="b"/>
                      <a:endParaRPr lang="en-US" sz="1800" b="0" i="0" u="none" strike="noStrike" dirty="0">
                        <a:solidFill>
                          <a:srgbClr val="000000"/>
                        </a:solidFill>
                        <a:latin typeface="Calibri"/>
                      </a:endParaRPr>
                    </a:p>
                  </a:txBody>
                  <a:tcPr marL="7620" marR="7620" marT="7620" marB="0" anchor="b">
                    <a:lnL>
                      <a:noFill/>
                    </a:lnL>
                    <a:lnR>
                      <a:noFill/>
                    </a:lnR>
                    <a:lnT>
                      <a:noFill/>
                    </a:lnT>
                    <a:lnB>
                      <a:noFill/>
                    </a:lnB>
                  </a:tcPr>
                </a:tc>
                <a:tc>
                  <a:txBody>
                    <a:bodyPr/>
                    <a:lstStyle/>
                    <a:p>
                      <a:pPr algn="l" fontAlgn="b"/>
                      <a:endParaRPr lang="en-US" sz="1800" b="0" i="0" u="none" strike="noStrike" dirty="0">
                        <a:solidFill>
                          <a:srgbClr val="000000"/>
                        </a:solidFill>
                        <a:latin typeface="Calibri"/>
                      </a:endParaRPr>
                    </a:p>
                  </a:txBody>
                  <a:tcPr marL="7620" marR="7620" marT="7620" marB="0" anchor="b">
                    <a:lnL>
                      <a:noFill/>
                    </a:lnL>
                    <a:lnR>
                      <a:noFill/>
                    </a:lnR>
                    <a:lnT>
                      <a:noFill/>
                    </a:lnT>
                    <a:lnB>
                      <a:noFill/>
                    </a:lnB>
                  </a:tcPr>
                </a:tc>
                <a:tc>
                  <a:txBody>
                    <a:bodyPr/>
                    <a:lstStyle/>
                    <a:p>
                      <a:pPr algn="l" fontAlgn="b"/>
                      <a:endParaRPr lang="en-US" sz="1800" b="0" i="0" u="none" strike="noStrike" dirty="0">
                        <a:solidFill>
                          <a:srgbClr val="000000"/>
                        </a:solidFill>
                        <a:latin typeface="Calibri"/>
                      </a:endParaRPr>
                    </a:p>
                  </a:txBody>
                  <a:tcPr marL="7620" marR="7620" marT="7620" marB="0" anchor="b">
                    <a:lnL>
                      <a:noFill/>
                    </a:lnL>
                    <a:lnR>
                      <a:noFill/>
                    </a:lnR>
                    <a:lnT>
                      <a:noFill/>
                    </a:lnT>
                    <a:lnB>
                      <a:noFill/>
                    </a:lnB>
                  </a:tcPr>
                </a:tc>
                <a:tc>
                  <a:txBody>
                    <a:bodyPr/>
                    <a:lstStyle/>
                    <a:p>
                      <a:pPr algn="r" fontAlgn="b"/>
                      <a:r>
                        <a:rPr lang="en-US" sz="1800" b="0" i="0" u="none" strike="noStrike" dirty="0">
                          <a:solidFill>
                            <a:srgbClr val="000000"/>
                          </a:solidFill>
                          <a:latin typeface="Calibri"/>
                        </a:rPr>
                        <a:t>91</a:t>
                      </a:r>
                    </a:p>
                  </a:txBody>
                  <a:tcPr marL="7620" marR="7620" marT="7620" marB="0" anchor="b">
                    <a:lnL>
                      <a:noFill/>
                    </a:lnL>
                    <a:lnR>
                      <a:noFill/>
                    </a:lnR>
                    <a:lnT>
                      <a:noFill/>
                    </a:lnT>
                    <a:lnB>
                      <a:noFill/>
                    </a:lnB>
                  </a:tcPr>
                </a:tc>
              </a:tr>
            </a:tbl>
          </a:graphicData>
        </a:graphic>
      </p:graphicFrame>
      <p:graphicFrame>
        <p:nvGraphicFramePr>
          <p:cNvPr id="4" name="Table 3"/>
          <p:cNvGraphicFramePr>
            <a:graphicFrameLocks noGrp="1"/>
          </p:cNvGraphicFramePr>
          <p:nvPr/>
        </p:nvGraphicFramePr>
        <p:xfrm>
          <a:off x="1285852" y="4929198"/>
          <a:ext cx="6858048" cy="1347830"/>
        </p:xfrm>
        <a:graphic>
          <a:graphicData uri="http://schemas.openxmlformats.org/drawingml/2006/table">
            <a:tbl>
              <a:tblPr/>
              <a:tblGrid>
                <a:gridCol w="1143008"/>
                <a:gridCol w="1143008"/>
                <a:gridCol w="1143008"/>
                <a:gridCol w="1143008"/>
                <a:gridCol w="1143008"/>
                <a:gridCol w="1143008"/>
              </a:tblGrid>
              <a:tr h="182395">
                <a:tc>
                  <a:txBody>
                    <a:bodyPr/>
                    <a:lstStyle/>
                    <a:p>
                      <a:pPr algn="l" fontAlgn="b"/>
                      <a:r>
                        <a:rPr lang="en-US" sz="1600" b="0" i="0" u="none" strike="noStrike" dirty="0">
                          <a:solidFill>
                            <a:srgbClr val="000000"/>
                          </a:solidFill>
                          <a:latin typeface="Calibri"/>
                        </a:rPr>
                        <a:t>T+</a:t>
                      </a:r>
                    </a:p>
                  </a:txBody>
                  <a:tcPr marL="7620" marR="7620" marT="7620" marB="0" anchor="b">
                    <a:lnL>
                      <a:noFill/>
                    </a:lnL>
                    <a:lnR>
                      <a:noFill/>
                    </a:lnR>
                    <a:lnT>
                      <a:noFill/>
                    </a:lnT>
                    <a:lnB>
                      <a:noFill/>
                    </a:lnB>
                  </a:tcPr>
                </a:tc>
                <a:tc>
                  <a:txBody>
                    <a:bodyPr/>
                    <a:lstStyle/>
                    <a:p>
                      <a:pPr algn="r" fontAlgn="b"/>
                      <a:r>
                        <a:rPr lang="en-US" sz="1600" b="0" i="0" u="none" strike="noStrike">
                          <a:solidFill>
                            <a:srgbClr val="000000"/>
                          </a:solidFill>
                          <a:latin typeface="Calibri"/>
                        </a:rPr>
                        <a:t>74</a:t>
                      </a:r>
                    </a:p>
                  </a:txBody>
                  <a:tcPr marL="7620" marR="7620" marT="7620" marB="0" anchor="b">
                    <a:lnL>
                      <a:noFill/>
                    </a:lnL>
                    <a:lnR>
                      <a:noFill/>
                    </a:lnR>
                    <a:lnT>
                      <a:noFill/>
                    </a:lnT>
                    <a:lnB>
                      <a:noFill/>
                    </a:lnB>
                  </a:tcPr>
                </a:tc>
                <a:tc>
                  <a:txBody>
                    <a:bodyPr/>
                    <a:lstStyle/>
                    <a:p>
                      <a:pPr algn="l" fontAlgn="b"/>
                      <a:endParaRPr lang="en-US" sz="1600" b="0" i="0" u="none" strike="noStrike">
                        <a:solidFill>
                          <a:srgbClr val="000000"/>
                        </a:solidFill>
                        <a:latin typeface="Calibri"/>
                      </a:endParaRPr>
                    </a:p>
                  </a:txBody>
                  <a:tcPr marL="7620" marR="7620" marT="7620" marB="0" anchor="b">
                    <a:lnL>
                      <a:noFill/>
                    </a:lnL>
                    <a:lnR>
                      <a:noFill/>
                    </a:lnR>
                    <a:lnT>
                      <a:noFill/>
                    </a:lnT>
                    <a:lnB>
                      <a:noFill/>
                    </a:lnB>
                  </a:tcPr>
                </a:tc>
                <a:tc>
                  <a:txBody>
                    <a:bodyPr/>
                    <a:lstStyle/>
                    <a:p>
                      <a:pPr algn="l" fontAlgn="b"/>
                      <a:endParaRPr lang="en-US" sz="1600" b="0" i="0" u="none" strike="noStrike">
                        <a:solidFill>
                          <a:srgbClr val="000000"/>
                        </a:solidFill>
                        <a:latin typeface="Calibri"/>
                      </a:endParaRPr>
                    </a:p>
                  </a:txBody>
                  <a:tcPr marL="7620" marR="7620" marT="7620" marB="0" anchor="b">
                    <a:lnL>
                      <a:noFill/>
                    </a:lnL>
                    <a:lnR>
                      <a:noFill/>
                    </a:lnR>
                    <a:lnT>
                      <a:noFill/>
                    </a:lnT>
                    <a:lnB>
                      <a:noFill/>
                    </a:lnB>
                  </a:tcPr>
                </a:tc>
                <a:tc>
                  <a:txBody>
                    <a:bodyPr/>
                    <a:lstStyle/>
                    <a:p>
                      <a:pPr algn="l" fontAlgn="b"/>
                      <a:endParaRPr lang="en-US" sz="1100" b="0" i="0" u="none" strike="noStrike">
                        <a:solidFill>
                          <a:srgbClr val="000000"/>
                        </a:solidFill>
                        <a:latin typeface="Calibri"/>
                      </a:endParaRPr>
                    </a:p>
                  </a:txBody>
                  <a:tcPr marL="7620" marR="7620" marT="7620" marB="0" anchor="b">
                    <a:lnL>
                      <a:noFill/>
                    </a:lnL>
                    <a:lnR>
                      <a:noFill/>
                    </a:lnR>
                    <a:lnT>
                      <a:noFill/>
                    </a:lnT>
                    <a:lnB>
                      <a:noFill/>
                    </a:lnB>
                  </a:tcPr>
                </a:tc>
                <a:tc>
                  <a:txBody>
                    <a:bodyPr/>
                    <a:lstStyle/>
                    <a:p>
                      <a:pPr algn="l" fontAlgn="b"/>
                      <a:endParaRPr lang="en-US" sz="1100" b="0" i="0" u="none" strike="noStrike">
                        <a:solidFill>
                          <a:srgbClr val="000000"/>
                        </a:solidFill>
                        <a:latin typeface="Calibri"/>
                      </a:endParaRPr>
                    </a:p>
                  </a:txBody>
                  <a:tcPr marL="7620" marR="7620" marT="7620" marB="0" anchor="b">
                    <a:lnL>
                      <a:noFill/>
                    </a:lnL>
                    <a:lnR>
                      <a:noFill/>
                    </a:lnR>
                    <a:lnT>
                      <a:noFill/>
                    </a:lnT>
                    <a:lnB>
                      <a:noFill/>
                    </a:lnB>
                  </a:tcPr>
                </a:tc>
              </a:tr>
              <a:tr h="182395">
                <a:tc>
                  <a:txBody>
                    <a:bodyPr/>
                    <a:lstStyle/>
                    <a:p>
                      <a:pPr algn="l" fontAlgn="b"/>
                      <a:r>
                        <a:rPr lang="en-US" sz="1600" b="0" i="0" u="none" strike="noStrike" dirty="0">
                          <a:solidFill>
                            <a:srgbClr val="000000"/>
                          </a:solidFill>
                          <a:latin typeface="Calibri"/>
                        </a:rPr>
                        <a:t>T-</a:t>
                      </a:r>
                    </a:p>
                  </a:txBody>
                  <a:tcPr marL="7620" marR="7620" marT="7620" marB="0" anchor="b">
                    <a:lnL>
                      <a:noFill/>
                    </a:lnL>
                    <a:lnR>
                      <a:noFill/>
                    </a:lnR>
                    <a:lnT>
                      <a:noFill/>
                    </a:lnT>
                    <a:lnB>
                      <a:noFill/>
                    </a:lnB>
                  </a:tcPr>
                </a:tc>
                <a:tc>
                  <a:txBody>
                    <a:bodyPr/>
                    <a:lstStyle/>
                    <a:p>
                      <a:pPr algn="r" fontAlgn="b"/>
                      <a:r>
                        <a:rPr lang="en-US" sz="1600" b="0" i="0" u="none" strike="noStrike">
                          <a:solidFill>
                            <a:srgbClr val="000000"/>
                          </a:solidFill>
                          <a:latin typeface="Calibri"/>
                        </a:rPr>
                        <a:t>17</a:t>
                      </a:r>
                    </a:p>
                  </a:txBody>
                  <a:tcPr marL="7620" marR="7620" marT="7620" marB="0" anchor="b">
                    <a:lnL>
                      <a:noFill/>
                    </a:lnL>
                    <a:lnR>
                      <a:noFill/>
                    </a:lnR>
                    <a:lnT>
                      <a:noFill/>
                    </a:lnT>
                    <a:lnB>
                      <a:noFill/>
                    </a:lnB>
                  </a:tcPr>
                </a:tc>
                <a:tc>
                  <a:txBody>
                    <a:bodyPr/>
                    <a:lstStyle/>
                    <a:p>
                      <a:pPr algn="l" fontAlgn="b"/>
                      <a:endParaRPr lang="en-US" sz="1600" b="0" i="0" u="none" strike="noStrike">
                        <a:solidFill>
                          <a:srgbClr val="000000"/>
                        </a:solidFill>
                        <a:latin typeface="Calibri"/>
                      </a:endParaRPr>
                    </a:p>
                  </a:txBody>
                  <a:tcPr marL="7620" marR="7620" marT="7620" marB="0" anchor="b">
                    <a:lnL>
                      <a:noFill/>
                    </a:lnL>
                    <a:lnR>
                      <a:noFill/>
                    </a:lnR>
                    <a:lnT>
                      <a:noFill/>
                    </a:lnT>
                    <a:lnB>
                      <a:noFill/>
                    </a:lnB>
                  </a:tcPr>
                </a:tc>
                <a:tc>
                  <a:txBody>
                    <a:bodyPr/>
                    <a:lstStyle/>
                    <a:p>
                      <a:pPr algn="l" fontAlgn="b"/>
                      <a:endParaRPr lang="en-US" sz="1600" b="0" i="0" u="none" strike="noStrike">
                        <a:solidFill>
                          <a:srgbClr val="000000"/>
                        </a:solidFill>
                        <a:latin typeface="Calibri"/>
                      </a:endParaRPr>
                    </a:p>
                  </a:txBody>
                  <a:tcPr marL="7620" marR="7620" marT="7620" marB="0" anchor="b">
                    <a:lnL>
                      <a:noFill/>
                    </a:lnL>
                    <a:lnR>
                      <a:noFill/>
                    </a:lnR>
                    <a:lnT>
                      <a:noFill/>
                    </a:lnT>
                    <a:lnB>
                      <a:noFill/>
                    </a:lnB>
                  </a:tcPr>
                </a:tc>
                <a:tc>
                  <a:txBody>
                    <a:bodyPr/>
                    <a:lstStyle/>
                    <a:p>
                      <a:pPr algn="l" fontAlgn="b"/>
                      <a:endParaRPr lang="en-US" sz="1100" b="0" i="0" u="none" strike="noStrike">
                        <a:solidFill>
                          <a:srgbClr val="000000"/>
                        </a:solidFill>
                        <a:latin typeface="Calibri"/>
                      </a:endParaRPr>
                    </a:p>
                  </a:txBody>
                  <a:tcPr marL="7620" marR="7620" marT="7620" marB="0" anchor="b">
                    <a:lnL>
                      <a:noFill/>
                    </a:lnL>
                    <a:lnR>
                      <a:noFill/>
                    </a:lnR>
                    <a:lnT>
                      <a:noFill/>
                    </a:lnT>
                    <a:lnB>
                      <a:noFill/>
                    </a:lnB>
                  </a:tcPr>
                </a:tc>
                <a:tc>
                  <a:txBody>
                    <a:bodyPr/>
                    <a:lstStyle/>
                    <a:p>
                      <a:pPr algn="l" fontAlgn="b"/>
                      <a:endParaRPr lang="en-US" sz="1100" b="0" i="0" u="none" strike="noStrike">
                        <a:solidFill>
                          <a:srgbClr val="000000"/>
                        </a:solidFill>
                        <a:latin typeface="Calibri"/>
                      </a:endParaRPr>
                    </a:p>
                  </a:txBody>
                  <a:tcPr marL="7620" marR="7620" marT="7620" marB="0" anchor="b">
                    <a:lnL>
                      <a:noFill/>
                    </a:lnL>
                    <a:lnR>
                      <a:noFill/>
                    </a:lnR>
                    <a:lnT>
                      <a:noFill/>
                    </a:lnT>
                    <a:lnB>
                      <a:noFill/>
                    </a:lnB>
                  </a:tcPr>
                </a:tc>
              </a:tr>
              <a:tr h="182395">
                <a:tc>
                  <a:txBody>
                    <a:bodyPr/>
                    <a:lstStyle/>
                    <a:p>
                      <a:pPr algn="l" fontAlgn="b"/>
                      <a:endParaRPr lang="en-US" sz="1600" b="0" i="0" u="none" strike="noStrike" dirty="0">
                        <a:solidFill>
                          <a:srgbClr val="000000"/>
                        </a:solidFill>
                        <a:latin typeface="Calibri"/>
                      </a:endParaRPr>
                    </a:p>
                  </a:txBody>
                  <a:tcPr marL="7620" marR="7620" marT="7620" marB="0" anchor="b">
                    <a:lnL>
                      <a:noFill/>
                    </a:lnL>
                    <a:lnR>
                      <a:noFill/>
                    </a:lnR>
                    <a:lnT>
                      <a:noFill/>
                    </a:lnT>
                    <a:lnB>
                      <a:noFill/>
                    </a:lnB>
                  </a:tcPr>
                </a:tc>
                <a:tc>
                  <a:txBody>
                    <a:bodyPr/>
                    <a:lstStyle/>
                    <a:p>
                      <a:pPr algn="l" fontAlgn="b"/>
                      <a:endParaRPr lang="en-US" sz="1600" b="0" i="0" u="none" strike="noStrike">
                        <a:solidFill>
                          <a:srgbClr val="000000"/>
                        </a:solidFill>
                        <a:latin typeface="Calibri"/>
                      </a:endParaRPr>
                    </a:p>
                  </a:txBody>
                  <a:tcPr marL="7620" marR="7620" marT="7620" marB="0" anchor="b">
                    <a:lnL>
                      <a:noFill/>
                    </a:lnL>
                    <a:lnR>
                      <a:noFill/>
                    </a:lnR>
                    <a:lnT>
                      <a:noFill/>
                    </a:lnT>
                    <a:lnB>
                      <a:noFill/>
                    </a:lnB>
                  </a:tcPr>
                </a:tc>
                <a:tc>
                  <a:txBody>
                    <a:bodyPr/>
                    <a:lstStyle/>
                    <a:p>
                      <a:pPr algn="l" fontAlgn="b"/>
                      <a:endParaRPr lang="en-US" sz="1600" b="0" i="0" u="none" strike="noStrike">
                        <a:solidFill>
                          <a:srgbClr val="000000"/>
                        </a:solidFill>
                        <a:latin typeface="Calibri"/>
                      </a:endParaRPr>
                    </a:p>
                  </a:txBody>
                  <a:tcPr marL="7620" marR="7620" marT="7620" marB="0" anchor="b">
                    <a:lnL>
                      <a:noFill/>
                    </a:lnL>
                    <a:lnR>
                      <a:noFill/>
                    </a:lnR>
                    <a:lnT>
                      <a:noFill/>
                    </a:lnT>
                    <a:lnB>
                      <a:noFill/>
                    </a:lnB>
                  </a:tcPr>
                </a:tc>
                <a:tc>
                  <a:txBody>
                    <a:bodyPr/>
                    <a:lstStyle/>
                    <a:p>
                      <a:pPr algn="l" fontAlgn="b"/>
                      <a:endParaRPr lang="en-US" sz="1600" b="0" i="0" u="none" strike="noStrike">
                        <a:solidFill>
                          <a:srgbClr val="000000"/>
                        </a:solidFill>
                        <a:latin typeface="Calibri"/>
                      </a:endParaRPr>
                    </a:p>
                  </a:txBody>
                  <a:tcPr marL="7620" marR="7620" marT="7620" marB="0" anchor="b">
                    <a:lnL>
                      <a:noFill/>
                    </a:lnL>
                    <a:lnR>
                      <a:noFill/>
                    </a:lnR>
                    <a:lnT>
                      <a:noFill/>
                    </a:lnT>
                    <a:lnB>
                      <a:noFill/>
                    </a:lnB>
                  </a:tcPr>
                </a:tc>
                <a:tc>
                  <a:txBody>
                    <a:bodyPr/>
                    <a:lstStyle/>
                    <a:p>
                      <a:pPr algn="l" fontAlgn="b"/>
                      <a:endParaRPr lang="en-US" sz="1100" b="0" i="0" u="none" strike="noStrike">
                        <a:solidFill>
                          <a:srgbClr val="000000"/>
                        </a:solidFill>
                        <a:latin typeface="Calibri"/>
                      </a:endParaRPr>
                    </a:p>
                  </a:txBody>
                  <a:tcPr marL="7620" marR="7620" marT="7620" marB="0" anchor="b">
                    <a:lnL>
                      <a:noFill/>
                    </a:lnL>
                    <a:lnR>
                      <a:noFill/>
                    </a:lnR>
                    <a:lnT>
                      <a:noFill/>
                    </a:lnT>
                    <a:lnB>
                      <a:noFill/>
                    </a:lnB>
                  </a:tcPr>
                </a:tc>
                <a:tc>
                  <a:txBody>
                    <a:bodyPr/>
                    <a:lstStyle/>
                    <a:p>
                      <a:pPr algn="l" fontAlgn="b"/>
                      <a:endParaRPr lang="en-US" sz="1100" b="0" i="0" u="none" strike="noStrike">
                        <a:solidFill>
                          <a:srgbClr val="000000"/>
                        </a:solidFill>
                        <a:latin typeface="Calibri"/>
                      </a:endParaRPr>
                    </a:p>
                  </a:txBody>
                  <a:tcPr marL="7620" marR="7620" marT="7620" marB="0" anchor="b">
                    <a:lnL>
                      <a:noFill/>
                    </a:lnL>
                    <a:lnR>
                      <a:noFill/>
                    </a:lnR>
                    <a:lnT>
                      <a:noFill/>
                    </a:lnT>
                    <a:lnB>
                      <a:noFill/>
                    </a:lnB>
                  </a:tcPr>
                </a:tc>
              </a:tr>
              <a:tr h="182395">
                <a:tc gridSpan="3">
                  <a:txBody>
                    <a:bodyPr/>
                    <a:lstStyle/>
                    <a:p>
                      <a:pPr algn="l" fontAlgn="b"/>
                      <a:r>
                        <a:rPr lang="en-US" sz="1600" b="0" i="0" u="none" strike="noStrike" dirty="0">
                          <a:solidFill>
                            <a:srgbClr val="000000"/>
                          </a:solidFill>
                          <a:latin typeface="Calibri"/>
                        </a:rPr>
                        <a:t>T- </a:t>
                      </a:r>
                      <a:r>
                        <a:rPr lang="en-US" sz="1600" b="0" i="0" u="none" strike="noStrike" dirty="0" smtClean="0">
                          <a:solidFill>
                            <a:srgbClr val="000000"/>
                          </a:solidFill>
                          <a:latin typeface="Calibri"/>
                        </a:rPr>
                        <a:t>statistic </a:t>
                      </a:r>
                      <a:r>
                        <a:rPr lang="en-US" sz="1600" b="0" i="0" u="none" strike="noStrike" dirty="0">
                          <a:solidFill>
                            <a:srgbClr val="000000"/>
                          </a:solidFill>
                          <a:latin typeface="Calibri"/>
                        </a:rPr>
                        <a:t>value</a:t>
                      </a:r>
                    </a:p>
                  </a:txBody>
                  <a:tcPr marL="7620" marR="7620" marT="7620" marB="0" anchor="b">
                    <a:lnL>
                      <a:noFill/>
                    </a:lnL>
                    <a:lnR>
                      <a:noFill/>
                    </a:lnR>
                    <a:lnT>
                      <a:noFill/>
                    </a:lnT>
                    <a:lnB>
                      <a:noFill/>
                    </a:lnB>
                  </a:tcPr>
                </a:tc>
                <a:tc hMerge="1">
                  <a:txBody>
                    <a:bodyPr/>
                    <a:lstStyle/>
                    <a:p>
                      <a:endParaRPr lang="en-US"/>
                    </a:p>
                  </a:txBody>
                  <a:tcPr/>
                </a:tc>
                <a:tc hMerge="1">
                  <a:txBody>
                    <a:bodyPr/>
                    <a:lstStyle/>
                    <a:p>
                      <a:endParaRPr lang="en-US"/>
                    </a:p>
                  </a:txBody>
                  <a:tcPr/>
                </a:tc>
                <a:tc>
                  <a:txBody>
                    <a:bodyPr/>
                    <a:lstStyle/>
                    <a:p>
                      <a:pPr algn="r" fontAlgn="b"/>
                      <a:r>
                        <a:rPr lang="en-US" sz="1600" b="0" i="0" u="none" strike="noStrike">
                          <a:solidFill>
                            <a:srgbClr val="000000"/>
                          </a:solidFill>
                          <a:latin typeface="Calibri"/>
                        </a:rPr>
                        <a:t>17</a:t>
                      </a:r>
                    </a:p>
                  </a:txBody>
                  <a:tcPr marL="7620" marR="7620" marT="7620" marB="0" anchor="b">
                    <a:lnL>
                      <a:noFill/>
                    </a:lnL>
                    <a:lnR>
                      <a:noFill/>
                    </a:lnR>
                    <a:lnT>
                      <a:noFill/>
                    </a:lnT>
                    <a:lnB>
                      <a:noFill/>
                    </a:lnB>
                  </a:tcPr>
                </a:tc>
                <a:tc>
                  <a:txBody>
                    <a:bodyPr/>
                    <a:lstStyle/>
                    <a:p>
                      <a:pPr algn="l" fontAlgn="b"/>
                      <a:endParaRPr lang="en-US" sz="1100" b="0" i="0" u="none" strike="noStrike">
                        <a:solidFill>
                          <a:srgbClr val="000000"/>
                        </a:solidFill>
                        <a:latin typeface="Calibri"/>
                      </a:endParaRPr>
                    </a:p>
                  </a:txBody>
                  <a:tcPr marL="7620" marR="7620" marT="7620" marB="0" anchor="b">
                    <a:lnL>
                      <a:noFill/>
                    </a:lnL>
                    <a:lnR>
                      <a:noFill/>
                    </a:lnR>
                    <a:lnT>
                      <a:noFill/>
                    </a:lnT>
                    <a:lnB>
                      <a:noFill/>
                    </a:lnB>
                  </a:tcPr>
                </a:tc>
                <a:tc>
                  <a:txBody>
                    <a:bodyPr/>
                    <a:lstStyle/>
                    <a:p>
                      <a:pPr algn="l" fontAlgn="b"/>
                      <a:endParaRPr lang="en-US" sz="1100" b="0" i="0" u="none" strike="noStrike">
                        <a:solidFill>
                          <a:srgbClr val="000000"/>
                        </a:solidFill>
                        <a:latin typeface="Calibri"/>
                      </a:endParaRPr>
                    </a:p>
                  </a:txBody>
                  <a:tcPr marL="7620" marR="7620" marT="7620" marB="0" anchor="b">
                    <a:lnL>
                      <a:noFill/>
                    </a:lnL>
                    <a:lnR>
                      <a:noFill/>
                    </a:lnR>
                    <a:lnT>
                      <a:noFill/>
                    </a:lnT>
                    <a:lnB>
                      <a:noFill/>
                    </a:lnB>
                  </a:tcPr>
                </a:tc>
              </a:tr>
              <a:tr h="341990">
                <a:tc gridSpan="2">
                  <a:txBody>
                    <a:bodyPr/>
                    <a:lstStyle/>
                    <a:p>
                      <a:pPr algn="l" fontAlgn="b"/>
                      <a:r>
                        <a:rPr lang="en-US" sz="1600" b="0" i="0" u="none" strike="noStrike" dirty="0" err="1">
                          <a:solidFill>
                            <a:srgbClr val="000000"/>
                          </a:solidFill>
                          <a:latin typeface="Calibri"/>
                        </a:rPr>
                        <a:t>Tabluated</a:t>
                      </a:r>
                      <a:r>
                        <a:rPr lang="en-US" sz="1600" b="0" i="0" u="none" strike="noStrike" dirty="0">
                          <a:solidFill>
                            <a:srgbClr val="000000"/>
                          </a:solidFill>
                          <a:latin typeface="Calibri"/>
                        </a:rPr>
                        <a:t> value</a:t>
                      </a:r>
                    </a:p>
                  </a:txBody>
                  <a:tcPr marL="7620" marR="7620" marT="7620" marB="0" anchor="b">
                    <a:lnL>
                      <a:noFill/>
                    </a:lnL>
                    <a:lnR>
                      <a:noFill/>
                    </a:lnR>
                    <a:lnT>
                      <a:noFill/>
                    </a:lnT>
                    <a:lnB>
                      <a:noFill/>
                    </a:lnB>
                  </a:tcPr>
                </a:tc>
                <a:tc hMerge="1">
                  <a:txBody>
                    <a:bodyPr/>
                    <a:lstStyle/>
                    <a:p>
                      <a:endParaRPr lang="en-US"/>
                    </a:p>
                  </a:txBody>
                  <a:tcPr/>
                </a:tc>
                <a:tc>
                  <a:txBody>
                    <a:bodyPr/>
                    <a:lstStyle/>
                    <a:p>
                      <a:pPr algn="l" fontAlgn="b"/>
                      <a:endParaRPr lang="en-US" sz="1600" b="0" i="0" u="none" strike="noStrike" dirty="0">
                        <a:solidFill>
                          <a:srgbClr val="000000"/>
                        </a:solidFill>
                        <a:latin typeface="Calibri"/>
                      </a:endParaRPr>
                    </a:p>
                  </a:txBody>
                  <a:tcPr marL="7620" marR="7620" marT="7620" marB="0" anchor="b">
                    <a:lnL>
                      <a:noFill/>
                    </a:lnL>
                    <a:lnR>
                      <a:noFill/>
                    </a:lnR>
                    <a:lnT>
                      <a:noFill/>
                    </a:lnT>
                    <a:lnB>
                      <a:noFill/>
                    </a:lnB>
                  </a:tcPr>
                </a:tc>
                <a:tc gridSpan="3">
                  <a:txBody>
                    <a:bodyPr/>
                    <a:lstStyle/>
                    <a:p>
                      <a:pPr algn="l" fontAlgn="b"/>
                      <a:r>
                        <a:rPr lang="en-US" sz="1600" b="0" i="0" u="none" strike="noStrike" dirty="0">
                          <a:solidFill>
                            <a:srgbClr val="000000"/>
                          </a:solidFill>
                          <a:latin typeface="Calibri"/>
                        </a:rPr>
                        <a:t>17 at n=13, 0.05 </a:t>
                      </a:r>
                      <a:r>
                        <a:rPr lang="en-US" sz="1600" b="0" i="0" u="none" strike="noStrike" dirty="0" err="1">
                          <a:solidFill>
                            <a:srgbClr val="000000"/>
                          </a:solidFill>
                          <a:latin typeface="Calibri"/>
                        </a:rPr>
                        <a:t>signifance</a:t>
                      </a:r>
                      <a:r>
                        <a:rPr lang="en-US" sz="1600" b="0" i="0" u="none" strike="noStrike" dirty="0">
                          <a:solidFill>
                            <a:srgbClr val="000000"/>
                          </a:solidFill>
                          <a:latin typeface="Calibri"/>
                        </a:rPr>
                        <a:t> level</a:t>
                      </a:r>
                    </a:p>
                  </a:txBody>
                  <a:tcPr marL="7620" marR="7620" marT="7620" marB="0" anchor="b">
                    <a:lnL>
                      <a:noFill/>
                    </a:lnL>
                    <a:lnR>
                      <a:noFill/>
                    </a:lnR>
                    <a:lnT>
                      <a:noFill/>
                    </a:lnT>
                    <a:lnB>
                      <a:noFill/>
                    </a:lnB>
                  </a:tcPr>
                </a:tc>
                <a:tc hMerge="1">
                  <a:txBody>
                    <a:bodyPr/>
                    <a:lstStyle/>
                    <a:p>
                      <a:endParaRPr lang="en-US"/>
                    </a:p>
                  </a:txBody>
                  <a:tcPr/>
                </a:tc>
                <a:tc hMerge="1">
                  <a:txBody>
                    <a:bodyPr/>
                    <a:lstStyle/>
                    <a:p>
                      <a:endParaRPr lang="en-US"/>
                    </a:p>
                  </a:txBody>
                  <a:tcPr/>
                </a:tc>
              </a:tr>
            </a:tbl>
          </a:graphicData>
        </a:graphic>
      </p:graphicFrame>
    </p:spTree>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smtClean="0"/>
              <a:t>Characteristic Function</a:t>
            </a:r>
            <a:endParaRPr lang="en-US" dirty="0"/>
          </a:p>
        </p:txBody>
      </p:sp>
      <p:sp>
        <p:nvSpPr>
          <p:cNvPr id="3" name="Subtitle 2"/>
          <p:cNvSpPr>
            <a:spLocks noGrp="1"/>
          </p:cNvSpPr>
          <p:nvPr>
            <p:ph type="subTitle" idx="1"/>
          </p:nvPr>
        </p:nvSpPr>
        <p:spPr/>
        <p:txBody>
          <a:bodyPr/>
          <a:lstStyle/>
          <a:p>
            <a:endParaRPr lang="en-US"/>
          </a:p>
        </p:txBody>
      </p:sp>
    </p:spTree>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85786" y="785794"/>
            <a:ext cx="7500990" cy="2308324"/>
          </a:xfrm>
          <a:prstGeom prst="rect">
            <a:avLst/>
          </a:prstGeom>
        </p:spPr>
        <p:txBody>
          <a:bodyPr wrap="square">
            <a:spAutoFit/>
          </a:bodyPr>
          <a:lstStyle/>
          <a:p>
            <a:r>
              <a:rPr lang="en-US" dirty="0" smtClean="0"/>
              <a:t>In </a:t>
            </a:r>
            <a:r>
              <a:rPr lang="en-US" dirty="0" smtClean="0">
                <a:hlinkClick r:id="rId2" tooltip="Probability theory"/>
              </a:rPr>
              <a:t>probability theory</a:t>
            </a:r>
            <a:r>
              <a:rPr lang="en-US" dirty="0" smtClean="0"/>
              <a:t> and </a:t>
            </a:r>
            <a:r>
              <a:rPr lang="en-US" dirty="0" smtClean="0">
                <a:hlinkClick r:id="rId3" tooltip="Statistics"/>
              </a:rPr>
              <a:t>statistics</a:t>
            </a:r>
            <a:r>
              <a:rPr lang="en-US" dirty="0" smtClean="0"/>
              <a:t>, the </a:t>
            </a:r>
            <a:r>
              <a:rPr lang="en-US" b="1" dirty="0" smtClean="0"/>
              <a:t>characteristic function</a:t>
            </a:r>
            <a:r>
              <a:rPr lang="en-US" dirty="0" smtClean="0"/>
              <a:t> of any </a:t>
            </a:r>
            <a:r>
              <a:rPr lang="en-US" dirty="0" smtClean="0">
                <a:hlinkClick r:id="rId4" tooltip="Real-valued"/>
              </a:rPr>
              <a:t>real-valued</a:t>
            </a:r>
            <a:r>
              <a:rPr lang="en-US" dirty="0" smtClean="0"/>
              <a:t> </a:t>
            </a:r>
            <a:r>
              <a:rPr lang="en-US" dirty="0" smtClean="0">
                <a:hlinkClick r:id="rId5" tooltip="Random variable"/>
              </a:rPr>
              <a:t>random variable</a:t>
            </a:r>
            <a:r>
              <a:rPr lang="en-US" dirty="0" smtClean="0"/>
              <a:t> completely defines its </a:t>
            </a:r>
            <a:r>
              <a:rPr lang="en-US" dirty="0" smtClean="0">
                <a:hlinkClick r:id="rId6" tooltip="Probability distribution"/>
              </a:rPr>
              <a:t>probability distribution</a:t>
            </a:r>
            <a:r>
              <a:rPr lang="en-US" dirty="0" smtClean="0"/>
              <a:t>. If a random variable admits a </a:t>
            </a:r>
            <a:r>
              <a:rPr lang="en-US" dirty="0" smtClean="0">
                <a:hlinkClick r:id="rId7" tooltip="Probability density function"/>
              </a:rPr>
              <a:t>probability density function</a:t>
            </a:r>
            <a:r>
              <a:rPr lang="en-US" dirty="0" smtClean="0"/>
              <a:t>, then the characteristic function is the </a:t>
            </a:r>
            <a:r>
              <a:rPr lang="en-US" dirty="0" smtClean="0">
                <a:hlinkClick r:id="rId8" tooltip="Fourier transform"/>
              </a:rPr>
              <a:t>Fourier transform</a:t>
            </a:r>
            <a:r>
              <a:rPr lang="en-US" dirty="0" smtClean="0"/>
              <a:t> of the probability density function. Thus it provides the basis of an alternative route to analytical results compared with working directly with </a:t>
            </a:r>
            <a:r>
              <a:rPr lang="en-US" dirty="0" smtClean="0">
                <a:hlinkClick r:id="rId7" tooltip="Probability density function"/>
              </a:rPr>
              <a:t>probability density functions</a:t>
            </a:r>
            <a:r>
              <a:rPr lang="en-US" dirty="0" smtClean="0"/>
              <a:t> or </a:t>
            </a:r>
            <a:r>
              <a:rPr lang="en-US" dirty="0" smtClean="0">
                <a:hlinkClick r:id="rId9" tooltip="Cumulative distribution function"/>
              </a:rPr>
              <a:t>cumulative distribution functions</a:t>
            </a:r>
            <a:r>
              <a:rPr lang="en-US" dirty="0" smtClean="0"/>
              <a:t>. There are particularly simple results for the characteristic functions of distributions defined by the weighted sums of random variables.</a:t>
            </a:r>
            <a:endParaRPr lang="en-US" dirty="0"/>
          </a:p>
        </p:txBody>
      </p:sp>
    </p:spTree>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346" name="Picture 2"/>
          <p:cNvPicPr>
            <a:picLocks noChangeAspect="1" noChangeArrowheads="1"/>
          </p:cNvPicPr>
          <p:nvPr/>
        </p:nvPicPr>
        <p:blipFill>
          <a:blip r:embed="rId2"/>
          <a:srcRect/>
          <a:stretch>
            <a:fillRect/>
          </a:stretch>
        </p:blipFill>
        <p:spPr bwMode="auto">
          <a:xfrm>
            <a:off x="0" y="928670"/>
            <a:ext cx="9028393" cy="3833827"/>
          </a:xfrm>
          <a:prstGeom prst="rect">
            <a:avLst/>
          </a:prstGeom>
          <a:noFill/>
          <a:ln w="9525">
            <a:noFill/>
            <a:miter lim="800000"/>
            <a:headEnd/>
            <a:tailEnd/>
          </a:ln>
          <a:effectLst/>
        </p:spPr>
      </p:pic>
    </p:spTree>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370" name="Picture 2"/>
          <p:cNvPicPr>
            <a:picLocks noChangeAspect="1" noChangeArrowheads="1"/>
          </p:cNvPicPr>
          <p:nvPr/>
        </p:nvPicPr>
        <p:blipFill>
          <a:blip r:embed="rId3"/>
          <a:srcRect/>
          <a:stretch>
            <a:fillRect/>
          </a:stretch>
        </p:blipFill>
        <p:spPr bwMode="auto">
          <a:xfrm>
            <a:off x="571472" y="500042"/>
            <a:ext cx="8391401" cy="4357718"/>
          </a:xfrm>
          <a:prstGeom prst="rect">
            <a:avLst/>
          </a:prstGeom>
          <a:noFill/>
          <a:ln w="9525">
            <a:noFill/>
            <a:miter lim="800000"/>
            <a:headEnd/>
            <a:tailEnd/>
          </a:ln>
          <a:effectLst/>
        </p:spPr>
      </p:pic>
    </p:spTree>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6" name="Rectangle 2"/>
          <p:cNvSpPr>
            <a:spLocks noChangeArrowheads="1"/>
          </p:cNvSpPr>
          <p:nvPr/>
        </p:nvSpPr>
        <p:spPr bwMode="auto">
          <a:xfrm>
            <a:off x="0" y="928670"/>
            <a:ext cx="9144000" cy="4633946"/>
          </a:xfrm>
          <a:prstGeom prst="rect">
            <a:avLst/>
          </a:prstGeom>
          <a:solidFill>
            <a:srgbClr val="FFFFFF"/>
          </a:solidFill>
          <a:ln w="9525">
            <a:noFill/>
            <a:miter lim="800000"/>
            <a:headEnd/>
            <a:tailEnd/>
          </a:ln>
          <a:effectLst/>
        </p:spPr>
        <p:txBody>
          <a:bodyPr vert="horz" wrap="square" lIns="253920" tIns="4761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2000" b="0" i="0" u="none" strike="noStrike" cap="none" normalizeH="0" baseline="0" dirty="0" smtClean="0">
                <a:ln>
                  <a:noFill/>
                </a:ln>
                <a:solidFill>
                  <a:srgbClr val="222222"/>
                </a:solidFill>
                <a:effectLst/>
                <a:latin typeface="Arial" pitchFamily="34" charset="0"/>
                <a:cs typeface="Arial" pitchFamily="34" charset="0"/>
              </a:rPr>
              <a:t>The characteristic function of a real-valued random variable always exists, since it is an integral of a bounded continuous function over a space whose </a:t>
            </a:r>
            <a:r>
              <a:rPr kumimoji="0" lang="en-US" sz="2000" b="0" i="0" u="none" strike="noStrike" cap="none" normalizeH="0" baseline="0" dirty="0" smtClean="0">
                <a:ln>
                  <a:noFill/>
                </a:ln>
                <a:solidFill>
                  <a:srgbClr val="0B0080"/>
                </a:solidFill>
                <a:effectLst/>
                <a:latin typeface="Arial" pitchFamily="34" charset="0"/>
                <a:cs typeface="Arial" pitchFamily="34" charset="0"/>
                <a:hlinkClick r:id="rId3" tooltip="Measure (mathematics)"/>
              </a:rPr>
              <a:t>measure</a:t>
            </a:r>
            <a:r>
              <a:rPr kumimoji="0" lang="en-US" sz="2000" b="0" i="0" u="none" strike="noStrike" cap="none" normalizeH="0" baseline="0" dirty="0" smtClean="0">
                <a:ln>
                  <a:noFill/>
                </a:ln>
                <a:solidFill>
                  <a:srgbClr val="222222"/>
                </a:solidFill>
                <a:effectLst/>
                <a:latin typeface="Arial" pitchFamily="34" charset="0"/>
                <a:cs typeface="Arial" pitchFamily="34" charset="0"/>
              </a:rPr>
              <a:t> is finite.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2000" b="0" i="0" u="none" strike="noStrike" cap="none" normalizeH="0" baseline="0" dirty="0" smtClean="0">
                <a:ln>
                  <a:noFill/>
                </a:ln>
                <a:solidFill>
                  <a:srgbClr val="222222"/>
                </a:solidFill>
                <a:effectLst/>
                <a:latin typeface="Arial" pitchFamily="34" charset="0"/>
                <a:cs typeface="Arial" pitchFamily="34" charset="0"/>
              </a:rPr>
              <a:t>A characteristic function is </a:t>
            </a:r>
            <a:r>
              <a:rPr kumimoji="0" lang="en-US" sz="2000" b="0" i="0" u="none" strike="noStrike" cap="none" normalizeH="0" baseline="0" dirty="0" smtClean="0">
                <a:ln>
                  <a:noFill/>
                </a:ln>
                <a:solidFill>
                  <a:srgbClr val="0B0080"/>
                </a:solidFill>
                <a:effectLst/>
                <a:latin typeface="Arial" pitchFamily="34" charset="0"/>
                <a:cs typeface="Arial" pitchFamily="34" charset="0"/>
                <a:hlinkClick r:id="rId4" tooltip="Uniform continuity"/>
              </a:rPr>
              <a:t>uniformly continuous</a:t>
            </a:r>
            <a:r>
              <a:rPr kumimoji="0" lang="en-US" sz="2000" b="0" i="0" u="none" strike="noStrike" cap="none" normalizeH="0" baseline="0" dirty="0" smtClean="0">
                <a:ln>
                  <a:noFill/>
                </a:ln>
                <a:solidFill>
                  <a:srgbClr val="222222"/>
                </a:solidFill>
                <a:effectLst/>
                <a:latin typeface="Arial" pitchFamily="34" charset="0"/>
                <a:cs typeface="Arial" pitchFamily="34" charset="0"/>
              </a:rPr>
              <a:t> on the entire space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2000" b="0" i="0" u="none" strike="noStrike" cap="none" normalizeH="0" baseline="0" dirty="0" smtClean="0">
                <a:ln>
                  <a:noFill/>
                </a:ln>
                <a:solidFill>
                  <a:srgbClr val="222222"/>
                </a:solidFill>
                <a:effectLst/>
                <a:latin typeface="Arial" pitchFamily="34" charset="0"/>
                <a:cs typeface="Arial" pitchFamily="34" charset="0"/>
              </a:rPr>
              <a:t>It is non-vanishing in a region around zero: φ(0) = 1.</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2000" b="0" i="0" u="none" strike="noStrike" cap="none" normalizeH="0" baseline="0" dirty="0" smtClean="0">
                <a:ln>
                  <a:noFill/>
                </a:ln>
                <a:solidFill>
                  <a:srgbClr val="222222"/>
                </a:solidFill>
                <a:effectLst/>
                <a:latin typeface="Arial" pitchFamily="34" charset="0"/>
                <a:cs typeface="Arial" pitchFamily="34" charset="0"/>
              </a:rPr>
              <a:t>It is bounded: |φ(</a:t>
            </a:r>
            <a:r>
              <a:rPr kumimoji="0" lang="en-US" sz="2000" b="0" i="1" u="none" strike="noStrike" cap="none" normalizeH="0" baseline="0" dirty="0" smtClean="0">
                <a:ln>
                  <a:noFill/>
                </a:ln>
                <a:solidFill>
                  <a:srgbClr val="222222"/>
                </a:solidFill>
                <a:effectLst/>
                <a:latin typeface="Arial" pitchFamily="34" charset="0"/>
                <a:cs typeface="Arial" pitchFamily="34" charset="0"/>
              </a:rPr>
              <a:t>t</a:t>
            </a:r>
            <a:r>
              <a:rPr kumimoji="0" lang="en-US" sz="2000" b="0" i="0" u="none" strike="noStrike" cap="none" normalizeH="0" baseline="0" dirty="0" smtClean="0">
                <a:ln>
                  <a:noFill/>
                </a:ln>
                <a:solidFill>
                  <a:srgbClr val="222222"/>
                </a:solidFill>
                <a:effectLst/>
                <a:latin typeface="Arial" pitchFamily="34" charset="0"/>
                <a:cs typeface="Arial" pitchFamily="34" charset="0"/>
              </a:rPr>
              <a:t>)| ≤ 1.</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2000" b="0" i="0" u="none" strike="noStrike" cap="none" normalizeH="0" baseline="0" dirty="0" smtClean="0">
                <a:ln>
                  <a:noFill/>
                </a:ln>
                <a:solidFill>
                  <a:srgbClr val="222222"/>
                </a:solidFill>
                <a:effectLst/>
                <a:latin typeface="Arial" pitchFamily="34" charset="0"/>
                <a:cs typeface="Arial" pitchFamily="34" charset="0"/>
              </a:rPr>
              <a:t>It is </a:t>
            </a:r>
            <a:r>
              <a:rPr kumimoji="0" lang="en-US" sz="2000" b="0" i="0" u="none" strike="noStrike" cap="none" normalizeH="0" baseline="0" dirty="0" err="1" smtClean="0">
                <a:ln>
                  <a:noFill/>
                </a:ln>
                <a:solidFill>
                  <a:srgbClr val="0B0080"/>
                </a:solidFill>
                <a:effectLst/>
                <a:latin typeface="Arial" pitchFamily="34" charset="0"/>
                <a:cs typeface="Arial" pitchFamily="34" charset="0"/>
                <a:hlinkClick r:id="rId5" tooltip="Hermitian function"/>
              </a:rPr>
              <a:t>Hermitian</a:t>
            </a:r>
            <a:r>
              <a:rPr kumimoji="0" lang="en-US" sz="2000" b="0" i="0" u="none" strike="noStrike" cap="none" normalizeH="0" baseline="0" dirty="0" smtClean="0">
                <a:ln>
                  <a:noFill/>
                </a:ln>
                <a:solidFill>
                  <a:srgbClr val="222222"/>
                </a:solidFill>
                <a:effectLst/>
                <a:latin typeface="Arial" pitchFamily="34" charset="0"/>
                <a:cs typeface="Arial" pitchFamily="34" charset="0"/>
              </a:rPr>
              <a:t>: φ(−</a:t>
            </a:r>
            <a:r>
              <a:rPr kumimoji="0" lang="en-US" sz="2000" b="0" i="1" u="none" strike="noStrike" cap="none" normalizeH="0" baseline="0" dirty="0" smtClean="0">
                <a:ln>
                  <a:noFill/>
                </a:ln>
                <a:solidFill>
                  <a:srgbClr val="222222"/>
                </a:solidFill>
                <a:effectLst/>
                <a:latin typeface="Arial" pitchFamily="34" charset="0"/>
                <a:cs typeface="Arial" pitchFamily="34" charset="0"/>
              </a:rPr>
              <a:t>t</a:t>
            </a:r>
            <a:r>
              <a:rPr kumimoji="0" lang="en-US" sz="2000" b="0" i="0" u="none" strike="noStrike" cap="none" normalizeH="0" baseline="0" dirty="0" smtClean="0">
                <a:ln>
                  <a:noFill/>
                </a:ln>
                <a:solidFill>
                  <a:srgbClr val="222222"/>
                </a:solidFill>
                <a:effectLst/>
                <a:latin typeface="Arial" pitchFamily="34" charset="0"/>
                <a:cs typeface="Arial" pitchFamily="34" charset="0"/>
              </a:rPr>
              <a:t>) = φ(</a:t>
            </a:r>
            <a:r>
              <a:rPr kumimoji="0" lang="en-US" sz="2000" b="0" i="1" u="none" strike="noStrike" cap="none" normalizeH="0" baseline="0" dirty="0" smtClean="0">
                <a:ln>
                  <a:noFill/>
                </a:ln>
                <a:solidFill>
                  <a:srgbClr val="222222"/>
                </a:solidFill>
                <a:effectLst/>
                <a:latin typeface="Arial" pitchFamily="34" charset="0"/>
                <a:cs typeface="Arial" pitchFamily="34" charset="0"/>
              </a:rPr>
              <a:t>t</a:t>
            </a:r>
            <a:r>
              <a:rPr kumimoji="0" lang="en-US" sz="2000" b="0" i="0" u="none" strike="noStrike" cap="none" normalizeH="0" baseline="0" dirty="0" smtClean="0">
                <a:ln>
                  <a:noFill/>
                </a:ln>
                <a:solidFill>
                  <a:srgbClr val="222222"/>
                </a:solidFill>
                <a:effectLst/>
                <a:latin typeface="Arial" pitchFamily="34" charset="0"/>
                <a:cs typeface="Arial" pitchFamily="34" charset="0"/>
              </a:rPr>
              <a:t>). In particular, the characteristic function of a symmetric (around the origin) random variable is real-valued and </a:t>
            </a:r>
            <a:r>
              <a:rPr kumimoji="0" lang="en-US" sz="2000" b="0" i="0" u="none" strike="noStrike" cap="none" normalizeH="0" baseline="0" dirty="0" smtClean="0">
                <a:ln>
                  <a:noFill/>
                </a:ln>
                <a:solidFill>
                  <a:srgbClr val="0B0080"/>
                </a:solidFill>
                <a:effectLst/>
                <a:latin typeface="Arial" pitchFamily="34" charset="0"/>
                <a:cs typeface="Arial" pitchFamily="34" charset="0"/>
                <a:hlinkClick r:id="rId6" tooltip="Even and odd functions"/>
              </a:rPr>
              <a:t>even</a:t>
            </a:r>
            <a:r>
              <a:rPr kumimoji="0" lang="en-US" sz="2000" b="0" i="0" u="none" strike="noStrike" cap="none" normalizeH="0" baseline="0" dirty="0" smtClean="0">
                <a:ln>
                  <a:noFill/>
                </a:ln>
                <a:solidFill>
                  <a:srgbClr val="222222"/>
                </a:solidFill>
                <a:effectLst/>
                <a:latin typeface="Arial" pitchFamily="34" charset="0"/>
                <a:cs typeface="Arial"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2000" b="0" i="0" u="none" strike="noStrike" cap="none" normalizeH="0" baseline="0" dirty="0" smtClean="0">
                <a:ln>
                  <a:noFill/>
                </a:ln>
                <a:solidFill>
                  <a:srgbClr val="222222"/>
                </a:solidFill>
                <a:effectLst/>
                <a:latin typeface="Arial" pitchFamily="34" charset="0"/>
                <a:cs typeface="Arial" pitchFamily="34" charset="0"/>
              </a:rPr>
              <a:t>There is a </a:t>
            </a:r>
            <a:r>
              <a:rPr kumimoji="0" lang="en-US" sz="2000" b="0" i="0" u="none" strike="noStrike" cap="none" normalizeH="0" baseline="0" dirty="0" err="1" smtClean="0">
                <a:ln>
                  <a:noFill/>
                </a:ln>
                <a:solidFill>
                  <a:srgbClr val="0B0080"/>
                </a:solidFill>
                <a:effectLst/>
                <a:latin typeface="Arial" pitchFamily="34" charset="0"/>
                <a:cs typeface="Arial" pitchFamily="34" charset="0"/>
                <a:hlinkClick r:id="rId7" tooltip="Bijection"/>
              </a:rPr>
              <a:t>bijection</a:t>
            </a:r>
            <a:r>
              <a:rPr kumimoji="0" lang="en-US" sz="2000" b="0" i="0" u="none" strike="noStrike" cap="none" normalizeH="0" baseline="0" dirty="0" smtClean="0">
                <a:ln>
                  <a:noFill/>
                </a:ln>
                <a:solidFill>
                  <a:srgbClr val="222222"/>
                </a:solidFill>
                <a:effectLst/>
                <a:latin typeface="Arial" pitchFamily="34" charset="0"/>
                <a:cs typeface="Arial" pitchFamily="34" charset="0"/>
              </a:rPr>
              <a:t> between </a:t>
            </a:r>
            <a:r>
              <a:rPr kumimoji="0" lang="en-US" sz="2000" b="0" i="0" u="none" strike="noStrike" cap="none" normalizeH="0" baseline="0" dirty="0" smtClean="0">
                <a:ln>
                  <a:noFill/>
                </a:ln>
                <a:solidFill>
                  <a:srgbClr val="0B0080"/>
                </a:solidFill>
                <a:effectLst/>
                <a:latin typeface="Arial" pitchFamily="34" charset="0"/>
                <a:cs typeface="Arial" pitchFamily="34" charset="0"/>
                <a:hlinkClick r:id="rId8" tooltip="Probability distribution"/>
              </a:rPr>
              <a:t>probability distributions</a:t>
            </a:r>
            <a:r>
              <a:rPr kumimoji="0" lang="en-US" sz="2000" b="0" i="0" u="none" strike="noStrike" cap="none" normalizeH="0" baseline="0" dirty="0" smtClean="0">
                <a:ln>
                  <a:noFill/>
                </a:ln>
                <a:solidFill>
                  <a:srgbClr val="222222"/>
                </a:solidFill>
                <a:effectLst/>
                <a:latin typeface="Arial" pitchFamily="34" charset="0"/>
                <a:cs typeface="Arial" pitchFamily="34" charset="0"/>
              </a:rPr>
              <a:t> and characteristic functions. That is, for any two random variables </a:t>
            </a:r>
            <a:r>
              <a:rPr kumimoji="0" lang="en-US" sz="2000" b="0" i="1" u="none" strike="noStrike" cap="none" normalizeH="0" baseline="0" dirty="0" smtClean="0">
                <a:ln>
                  <a:noFill/>
                </a:ln>
                <a:solidFill>
                  <a:srgbClr val="222222"/>
                </a:solidFill>
                <a:effectLst/>
                <a:latin typeface="Arial" pitchFamily="34" charset="0"/>
                <a:cs typeface="Arial" pitchFamily="34" charset="0"/>
              </a:rPr>
              <a:t>X</a:t>
            </a:r>
            <a:r>
              <a:rPr kumimoji="0" lang="en-US" sz="2000" b="0" i="0" u="none" strike="noStrike" cap="none" normalizeH="0" baseline="-30000" dirty="0" smtClean="0">
                <a:ln>
                  <a:noFill/>
                </a:ln>
                <a:solidFill>
                  <a:srgbClr val="222222"/>
                </a:solidFill>
                <a:effectLst/>
                <a:latin typeface="Arial" pitchFamily="34" charset="0"/>
                <a:cs typeface="Arial" pitchFamily="34" charset="0"/>
              </a:rPr>
              <a:t>1</a:t>
            </a:r>
            <a:r>
              <a:rPr kumimoji="0" lang="en-US" sz="2000" b="0" i="0" u="none" strike="noStrike" cap="none" normalizeH="0" baseline="0" dirty="0" smtClean="0">
                <a:ln>
                  <a:noFill/>
                </a:ln>
                <a:solidFill>
                  <a:srgbClr val="222222"/>
                </a:solidFill>
                <a:effectLst/>
                <a:latin typeface="Arial" pitchFamily="34" charset="0"/>
                <a:cs typeface="Arial" pitchFamily="34" charset="0"/>
              </a:rPr>
              <a:t>, </a:t>
            </a:r>
            <a:r>
              <a:rPr kumimoji="0" lang="en-US" sz="2000" b="0" i="1" u="none" strike="noStrike" cap="none" normalizeH="0" baseline="0" dirty="0" smtClean="0">
                <a:ln>
                  <a:noFill/>
                </a:ln>
                <a:solidFill>
                  <a:srgbClr val="222222"/>
                </a:solidFill>
                <a:effectLst/>
                <a:latin typeface="Arial" pitchFamily="34" charset="0"/>
                <a:cs typeface="Arial" pitchFamily="34" charset="0"/>
              </a:rPr>
              <a:t>X</a:t>
            </a:r>
            <a:r>
              <a:rPr kumimoji="0" lang="en-US" sz="2000" b="0" i="0" u="none" strike="noStrike" cap="none" normalizeH="0" baseline="-30000" dirty="0" smtClean="0">
                <a:ln>
                  <a:noFill/>
                </a:ln>
                <a:solidFill>
                  <a:srgbClr val="222222"/>
                </a:solidFill>
                <a:effectLst/>
                <a:latin typeface="Arial" pitchFamily="34" charset="0"/>
                <a:cs typeface="Arial" pitchFamily="34" charset="0"/>
              </a:rPr>
              <a:t>2</a:t>
            </a:r>
            <a:r>
              <a:rPr kumimoji="0" lang="en-US" sz="2000" b="0" i="0" u="none" strike="noStrike" cap="none" normalizeH="0" baseline="0" dirty="0" smtClean="0">
                <a:ln>
                  <a:noFill/>
                </a:ln>
                <a:solidFill>
                  <a:srgbClr val="222222"/>
                </a:solidFill>
                <a:effectLst/>
                <a:latin typeface="Arial" pitchFamily="34" charset="0"/>
                <a:cs typeface="Arial" pitchFamily="34" charset="0"/>
              </a:rPr>
              <a:t>, both have the same probability distribution if and only if   .</a:t>
            </a:r>
          </a:p>
          <a:p>
            <a:pPr lvl="0" eaLnBrk="0" fontAlgn="base" hangingPunct="0">
              <a:spcBef>
                <a:spcPct val="0"/>
              </a:spcBef>
              <a:spcAft>
                <a:spcPct val="0"/>
              </a:spcAft>
              <a:buFontTx/>
              <a:buChar char="•"/>
            </a:pPr>
            <a:r>
              <a:rPr kumimoji="0" lang="en-US" sz="2000" b="0" i="0" u="none" strike="noStrike" cap="none" normalizeH="0" baseline="0" dirty="0" smtClean="0">
                <a:ln>
                  <a:noFill/>
                </a:ln>
                <a:solidFill>
                  <a:srgbClr val="222222"/>
                </a:solidFill>
                <a:effectLst/>
                <a:latin typeface="Arial" pitchFamily="34" charset="0"/>
                <a:cs typeface="Arial" pitchFamily="34" charset="0"/>
              </a:rPr>
              <a:t>If a random variable </a:t>
            </a:r>
            <a:r>
              <a:rPr kumimoji="0" lang="en-US" sz="2000" b="0" i="1" u="none" strike="noStrike" cap="none" normalizeH="0" baseline="0" dirty="0" smtClean="0">
                <a:ln>
                  <a:noFill/>
                </a:ln>
                <a:solidFill>
                  <a:srgbClr val="222222"/>
                </a:solidFill>
                <a:effectLst/>
                <a:latin typeface="Arial" pitchFamily="34" charset="0"/>
                <a:cs typeface="Arial" pitchFamily="34" charset="0"/>
              </a:rPr>
              <a:t>X</a:t>
            </a:r>
            <a:r>
              <a:rPr kumimoji="0" lang="en-US" sz="2000" b="0" i="0" u="none" strike="noStrike" cap="none" normalizeH="0" baseline="0" dirty="0" smtClean="0">
                <a:ln>
                  <a:noFill/>
                </a:ln>
                <a:solidFill>
                  <a:srgbClr val="222222"/>
                </a:solidFill>
                <a:effectLst/>
                <a:latin typeface="Arial" pitchFamily="34" charset="0"/>
                <a:cs typeface="Arial" pitchFamily="34" charset="0"/>
              </a:rPr>
              <a:t> has </a:t>
            </a:r>
            <a:r>
              <a:rPr kumimoji="0" lang="en-US" sz="2000" b="0" i="0" u="none" strike="noStrike" cap="none" normalizeH="0" baseline="0" dirty="0" smtClean="0">
                <a:ln>
                  <a:noFill/>
                </a:ln>
                <a:solidFill>
                  <a:srgbClr val="0B0080"/>
                </a:solidFill>
                <a:effectLst/>
                <a:latin typeface="Arial" pitchFamily="34" charset="0"/>
                <a:cs typeface="Arial" pitchFamily="34" charset="0"/>
                <a:hlinkClick r:id="rId9" tooltip="Moment (mathematics)"/>
              </a:rPr>
              <a:t>moments</a:t>
            </a:r>
            <a:r>
              <a:rPr kumimoji="0" lang="en-US" sz="2000" b="0" i="0" u="none" strike="noStrike" cap="none" normalizeH="0" baseline="0" dirty="0" smtClean="0">
                <a:ln>
                  <a:noFill/>
                </a:ln>
                <a:solidFill>
                  <a:srgbClr val="222222"/>
                </a:solidFill>
                <a:effectLst/>
                <a:latin typeface="Arial" pitchFamily="34" charset="0"/>
                <a:cs typeface="Arial" pitchFamily="34" charset="0"/>
              </a:rPr>
              <a:t> up to </a:t>
            </a:r>
            <a:r>
              <a:rPr kumimoji="0" lang="en-US" sz="2000" b="0" i="1" u="none" strike="noStrike" cap="none" normalizeH="0" baseline="0" dirty="0" smtClean="0">
                <a:ln>
                  <a:noFill/>
                </a:ln>
                <a:solidFill>
                  <a:srgbClr val="222222"/>
                </a:solidFill>
                <a:effectLst/>
                <a:latin typeface="Arial" pitchFamily="34" charset="0"/>
                <a:cs typeface="Arial" pitchFamily="34" charset="0"/>
              </a:rPr>
              <a:t>k</a:t>
            </a:r>
            <a:r>
              <a:rPr kumimoji="0" lang="en-US" sz="2000" b="0" i="0" u="none" strike="noStrike" cap="none" normalizeH="0" baseline="0" dirty="0" smtClean="0">
                <a:ln>
                  <a:noFill/>
                </a:ln>
                <a:solidFill>
                  <a:srgbClr val="222222"/>
                </a:solidFill>
                <a:effectLst/>
                <a:latin typeface="Arial" pitchFamily="34" charset="0"/>
                <a:cs typeface="Arial" pitchFamily="34" charset="0"/>
              </a:rPr>
              <a:t>-</a:t>
            </a:r>
            <a:r>
              <a:rPr kumimoji="0" lang="en-US" sz="2000" b="0" i="0" u="none" strike="noStrike" cap="none" normalizeH="0" baseline="0" dirty="0" err="1" smtClean="0">
                <a:ln>
                  <a:noFill/>
                </a:ln>
                <a:solidFill>
                  <a:srgbClr val="222222"/>
                </a:solidFill>
                <a:effectLst/>
                <a:latin typeface="Arial" pitchFamily="34" charset="0"/>
                <a:cs typeface="Arial" pitchFamily="34" charset="0"/>
              </a:rPr>
              <a:t>th</a:t>
            </a:r>
            <a:r>
              <a:rPr kumimoji="0" lang="en-US" sz="2000" b="0" i="0" u="none" strike="noStrike" cap="none" normalizeH="0" baseline="0" dirty="0" smtClean="0">
                <a:ln>
                  <a:noFill/>
                </a:ln>
                <a:solidFill>
                  <a:srgbClr val="222222"/>
                </a:solidFill>
                <a:effectLst/>
                <a:latin typeface="Arial" pitchFamily="34" charset="0"/>
                <a:cs typeface="Arial" pitchFamily="34" charset="0"/>
              </a:rPr>
              <a:t> order, then the characteristic function </a:t>
            </a:r>
            <a:r>
              <a:rPr kumimoji="0" lang="en-US" sz="2000" b="0" i="0" u="none" strike="noStrike" cap="none" normalizeH="0" baseline="0" dirty="0" err="1" smtClean="0">
                <a:ln>
                  <a:noFill/>
                </a:ln>
                <a:solidFill>
                  <a:srgbClr val="222222"/>
                </a:solidFill>
                <a:effectLst/>
                <a:latin typeface="Arial" pitchFamily="34" charset="0"/>
                <a:cs typeface="Arial" pitchFamily="34" charset="0"/>
              </a:rPr>
              <a:t>φ</a:t>
            </a:r>
            <a:r>
              <a:rPr kumimoji="0" lang="en-US" sz="2000" b="0" i="1" u="none" strike="noStrike" cap="none" normalizeH="0" baseline="-30000" dirty="0" err="1" smtClean="0">
                <a:ln>
                  <a:noFill/>
                </a:ln>
                <a:solidFill>
                  <a:srgbClr val="222222"/>
                </a:solidFill>
                <a:effectLst/>
                <a:latin typeface="Arial" pitchFamily="34" charset="0"/>
                <a:cs typeface="Arial" pitchFamily="34" charset="0"/>
              </a:rPr>
              <a:t>X</a:t>
            </a:r>
            <a:r>
              <a:rPr kumimoji="0" lang="en-US" sz="2000" b="0" i="0" u="none" strike="noStrike" cap="none" normalizeH="0" baseline="0" dirty="0" smtClean="0">
                <a:ln>
                  <a:noFill/>
                </a:ln>
                <a:solidFill>
                  <a:srgbClr val="222222"/>
                </a:solidFill>
                <a:effectLst/>
                <a:latin typeface="Arial" pitchFamily="34" charset="0"/>
                <a:cs typeface="Arial" pitchFamily="34" charset="0"/>
              </a:rPr>
              <a:t> is </a:t>
            </a:r>
            <a:r>
              <a:rPr kumimoji="0" lang="en-US" sz="2000" b="0" i="1" u="none" strike="noStrike" cap="none" normalizeH="0" baseline="0" dirty="0" smtClean="0">
                <a:ln>
                  <a:noFill/>
                </a:ln>
                <a:solidFill>
                  <a:srgbClr val="222222"/>
                </a:solidFill>
                <a:effectLst/>
                <a:latin typeface="Arial" pitchFamily="34" charset="0"/>
                <a:cs typeface="Arial" pitchFamily="34" charset="0"/>
              </a:rPr>
              <a:t>k</a:t>
            </a:r>
            <a:r>
              <a:rPr kumimoji="0" lang="en-US" sz="2000" b="0" i="0" u="none" strike="noStrike" cap="none" normalizeH="0" baseline="0" dirty="0" smtClean="0">
                <a:ln>
                  <a:noFill/>
                </a:ln>
                <a:solidFill>
                  <a:srgbClr val="222222"/>
                </a:solidFill>
                <a:effectLst/>
                <a:latin typeface="Arial" pitchFamily="34" charset="0"/>
                <a:cs typeface="Arial" pitchFamily="34" charset="0"/>
              </a:rPr>
              <a:t> times continuously differentiable on the entire real line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dirty="0" smtClean="0">
              <a:ln>
                <a:noFill/>
              </a:ln>
              <a:solidFill>
                <a:srgbClr val="222222"/>
              </a:solidFill>
              <a:effectLst/>
              <a:latin typeface="Arial" pitchFamily="34" charset="0"/>
              <a:cs typeface="Arial" pitchFamily="34" charset="0"/>
            </a:endParaRPr>
          </a:p>
        </p:txBody>
      </p:sp>
      <p:sp>
        <p:nvSpPr>
          <p:cNvPr id="1027" name="AutoShape 3" descr="\varphi _{X_{1}}=\varphi _{X_{2}}"/>
          <p:cNvSpPr>
            <a:spLocks noChangeAspect="1" noChangeArrowheads="1"/>
          </p:cNvSpPr>
          <p:nvPr/>
        </p:nvSpPr>
        <p:spPr bwMode="auto">
          <a:xfrm>
            <a:off x="10198100" y="222250"/>
            <a:ext cx="304800" cy="304800"/>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Tree>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587" name="Picture 3"/>
          <p:cNvPicPr>
            <a:picLocks noChangeAspect="1" noChangeArrowheads="1"/>
          </p:cNvPicPr>
          <p:nvPr/>
        </p:nvPicPr>
        <p:blipFill>
          <a:blip r:embed="rId2"/>
          <a:srcRect/>
          <a:stretch>
            <a:fillRect/>
          </a:stretch>
        </p:blipFill>
        <p:spPr bwMode="auto">
          <a:xfrm>
            <a:off x="0" y="714356"/>
            <a:ext cx="9088916" cy="3286148"/>
          </a:xfrm>
          <a:prstGeom prst="rect">
            <a:avLst/>
          </a:prstGeom>
          <a:noFill/>
          <a:ln w="9525">
            <a:noFill/>
            <a:miter lim="800000"/>
            <a:headEnd/>
            <a:tailEnd/>
          </a:ln>
          <a:effec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srcRect/>
          <a:stretch>
            <a:fillRect/>
          </a:stretch>
        </p:blipFill>
        <p:spPr bwMode="auto">
          <a:xfrm>
            <a:off x="142844" y="857232"/>
            <a:ext cx="9144000" cy="2631831"/>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AutoShape 2" descr="https://www.varsitytutors.com/assets/vt-hotmath-legacy/hotmath_help/topics/normal-distribution-of-data/normal-distribution-1.gif"/>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34820" name="AutoShape 4" descr="https://www.varsitytutors.com/assets/vt-hotmath-legacy/hotmath_help/topics/normal-distribution-of-data/normal-distribution-1.gif"/>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4" name="Picture 3" descr="normal-distribution-1.gif"/>
          <p:cNvPicPr>
            <a:picLocks noChangeAspect="1"/>
          </p:cNvPicPr>
          <p:nvPr/>
        </p:nvPicPr>
        <p:blipFill>
          <a:blip r:embed="rId2"/>
          <a:stretch>
            <a:fillRect/>
          </a:stretch>
        </p:blipFill>
        <p:spPr>
          <a:xfrm>
            <a:off x="928662" y="1000108"/>
            <a:ext cx="7262862" cy="4357717"/>
          </a:xfrm>
          <a:prstGeom prst="rect">
            <a:avLst/>
          </a:prstGeom>
        </p:spPr>
      </p:pic>
    </p:spTree>
  </p:cSld>
  <p:clrMapOvr>
    <a:masterClrMapping/>
  </p:clrMapOvr>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610" name="Picture 2"/>
          <p:cNvPicPr>
            <a:picLocks noChangeAspect="1" noChangeArrowheads="1"/>
          </p:cNvPicPr>
          <p:nvPr/>
        </p:nvPicPr>
        <p:blipFill>
          <a:blip r:embed="rId2"/>
          <a:srcRect/>
          <a:stretch>
            <a:fillRect/>
          </a:stretch>
        </p:blipFill>
        <p:spPr bwMode="auto">
          <a:xfrm>
            <a:off x="428595" y="428604"/>
            <a:ext cx="8575897" cy="5429288"/>
          </a:xfrm>
          <a:prstGeom prst="rect">
            <a:avLst/>
          </a:prstGeom>
          <a:noFill/>
          <a:ln w="9525">
            <a:noFill/>
            <a:miter lim="800000"/>
            <a:headEnd/>
            <a:tailEnd/>
          </a:ln>
          <a:effectLst/>
        </p:spPr>
      </p:pic>
    </p:spTree>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394" name="Picture 2"/>
          <p:cNvPicPr>
            <a:picLocks noChangeAspect="1" noChangeArrowheads="1"/>
          </p:cNvPicPr>
          <p:nvPr/>
        </p:nvPicPr>
        <p:blipFill>
          <a:blip r:embed="rId2"/>
          <a:srcRect/>
          <a:stretch>
            <a:fillRect/>
          </a:stretch>
        </p:blipFill>
        <p:spPr bwMode="auto">
          <a:xfrm>
            <a:off x="642910" y="285728"/>
            <a:ext cx="6286544" cy="6171546"/>
          </a:xfrm>
          <a:prstGeom prst="rect">
            <a:avLst/>
          </a:prstGeom>
          <a:noFill/>
          <a:ln w="9525">
            <a:noFill/>
            <a:miter lim="800000"/>
            <a:headEnd/>
            <a:tailEnd/>
          </a:ln>
          <a:effectLst/>
        </p:spPr>
      </p:pic>
    </p:spTree>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634" name="Picture 2"/>
          <p:cNvPicPr>
            <a:picLocks noChangeAspect="1" noChangeArrowheads="1"/>
          </p:cNvPicPr>
          <p:nvPr/>
        </p:nvPicPr>
        <p:blipFill>
          <a:blip r:embed="rId2"/>
          <a:srcRect/>
          <a:stretch>
            <a:fillRect/>
          </a:stretch>
        </p:blipFill>
        <p:spPr bwMode="auto">
          <a:xfrm>
            <a:off x="357157" y="642918"/>
            <a:ext cx="8572561" cy="3929090"/>
          </a:xfrm>
          <a:prstGeom prst="rect">
            <a:avLst/>
          </a:prstGeom>
          <a:noFill/>
          <a:ln w="9525">
            <a:noFill/>
            <a:miter lim="800000"/>
            <a:headEnd/>
            <a:tailEnd/>
          </a:ln>
          <a:effectLst/>
        </p:spPr>
      </p:pic>
    </p:spTree>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658" name="Picture 2"/>
          <p:cNvPicPr>
            <a:picLocks noChangeAspect="1" noChangeArrowheads="1"/>
          </p:cNvPicPr>
          <p:nvPr/>
        </p:nvPicPr>
        <p:blipFill>
          <a:blip r:embed="rId3"/>
          <a:srcRect/>
          <a:stretch>
            <a:fillRect/>
          </a:stretch>
        </p:blipFill>
        <p:spPr bwMode="auto">
          <a:xfrm>
            <a:off x="571472" y="500042"/>
            <a:ext cx="8286808" cy="990600"/>
          </a:xfrm>
          <a:prstGeom prst="rect">
            <a:avLst/>
          </a:prstGeom>
          <a:noFill/>
          <a:ln w="9525">
            <a:noFill/>
            <a:miter lim="800000"/>
            <a:headEnd/>
            <a:tailEnd/>
          </a:ln>
          <a:effectLst/>
        </p:spPr>
      </p:pic>
      <p:pic>
        <p:nvPicPr>
          <p:cNvPr id="70659" name="Picture 3"/>
          <p:cNvPicPr>
            <a:picLocks noChangeAspect="1" noChangeArrowheads="1"/>
          </p:cNvPicPr>
          <p:nvPr/>
        </p:nvPicPr>
        <p:blipFill>
          <a:blip r:embed="rId4"/>
          <a:srcRect/>
          <a:stretch>
            <a:fillRect/>
          </a:stretch>
        </p:blipFill>
        <p:spPr bwMode="auto">
          <a:xfrm>
            <a:off x="785754" y="1357298"/>
            <a:ext cx="8358246" cy="4769259"/>
          </a:xfrm>
          <a:prstGeom prst="rect">
            <a:avLst/>
          </a:prstGeom>
          <a:noFill/>
          <a:ln w="9525">
            <a:noFill/>
            <a:miter lim="800000"/>
            <a:headEnd/>
            <a:tailEnd/>
          </a:ln>
          <a:effectLst/>
        </p:spPr>
      </p:pic>
    </p:spTree>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82" name="Picture 2"/>
          <p:cNvPicPr>
            <a:picLocks noChangeAspect="1" noChangeArrowheads="1"/>
          </p:cNvPicPr>
          <p:nvPr/>
        </p:nvPicPr>
        <p:blipFill>
          <a:blip r:embed="rId2"/>
          <a:srcRect/>
          <a:stretch>
            <a:fillRect/>
          </a:stretch>
        </p:blipFill>
        <p:spPr bwMode="auto">
          <a:xfrm>
            <a:off x="357158" y="928670"/>
            <a:ext cx="8358804" cy="4672031"/>
          </a:xfrm>
          <a:prstGeom prst="rect">
            <a:avLst/>
          </a:prstGeom>
          <a:noFill/>
          <a:ln w="9525">
            <a:noFill/>
            <a:miter lim="800000"/>
            <a:headEnd/>
            <a:tailEnd/>
          </a:ln>
          <a:effectLst/>
        </p:spPr>
      </p:pic>
    </p:spTree>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418" name="Picture 2"/>
          <p:cNvPicPr>
            <a:picLocks noChangeAspect="1" noChangeArrowheads="1"/>
          </p:cNvPicPr>
          <p:nvPr/>
        </p:nvPicPr>
        <p:blipFill>
          <a:blip r:embed="rId2"/>
          <a:srcRect/>
          <a:stretch>
            <a:fillRect/>
          </a:stretch>
        </p:blipFill>
        <p:spPr bwMode="auto">
          <a:xfrm>
            <a:off x="428595" y="428604"/>
            <a:ext cx="8552060" cy="5572164"/>
          </a:xfrm>
          <a:prstGeom prst="rect">
            <a:avLst/>
          </a:prstGeom>
          <a:noFill/>
          <a:ln w="9525">
            <a:noFill/>
            <a:miter lim="800000"/>
            <a:headEnd/>
            <a:tailEnd/>
          </a:ln>
          <a:effectLst/>
        </p:spPr>
      </p:pic>
    </p:spTree>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466" name="Picture 2"/>
          <p:cNvPicPr>
            <a:picLocks noChangeAspect="1" noChangeArrowheads="1"/>
          </p:cNvPicPr>
          <p:nvPr/>
        </p:nvPicPr>
        <p:blipFill>
          <a:blip r:embed="rId2"/>
          <a:srcRect/>
          <a:stretch>
            <a:fillRect/>
          </a:stretch>
        </p:blipFill>
        <p:spPr bwMode="auto">
          <a:xfrm>
            <a:off x="214281" y="214290"/>
            <a:ext cx="8696249" cy="6286544"/>
          </a:xfrm>
          <a:prstGeom prst="rect">
            <a:avLst/>
          </a:prstGeom>
          <a:noFill/>
          <a:ln w="9525">
            <a:noFill/>
            <a:miter lim="800000"/>
            <a:headEnd/>
            <a:tailEnd/>
          </a:ln>
          <a:effectLst/>
        </p:spPr>
      </p:pic>
    </p:spTree>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42" name="Picture 2"/>
          <p:cNvPicPr>
            <a:picLocks noChangeAspect="1" noChangeArrowheads="1"/>
          </p:cNvPicPr>
          <p:nvPr/>
        </p:nvPicPr>
        <p:blipFill>
          <a:blip r:embed="rId2"/>
          <a:srcRect/>
          <a:stretch>
            <a:fillRect/>
          </a:stretch>
        </p:blipFill>
        <p:spPr bwMode="auto">
          <a:xfrm>
            <a:off x="357158" y="142852"/>
            <a:ext cx="8429683" cy="2321941"/>
          </a:xfrm>
          <a:prstGeom prst="rect">
            <a:avLst/>
          </a:prstGeom>
          <a:noFill/>
          <a:ln w="9525">
            <a:noFill/>
            <a:miter lim="800000"/>
            <a:headEnd/>
            <a:tailEnd/>
          </a:ln>
          <a:effectLst/>
        </p:spPr>
      </p:pic>
      <p:pic>
        <p:nvPicPr>
          <p:cNvPr id="61443" name="Picture 3"/>
          <p:cNvPicPr>
            <a:picLocks noChangeAspect="1" noChangeArrowheads="1"/>
          </p:cNvPicPr>
          <p:nvPr/>
        </p:nvPicPr>
        <p:blipFill>
          <a:blip r:embed="rId3"/>
          <a:srcRect/>
          <a:stretch>
            <a:fillRect/>
          </a:stretch>
        </p:blipFill>
        <p:spPr bwMode="auto">
          <a:xfrm>
            <a:off x="285720" y="2571744"/>
            <a:ext cx="8501122" cy="4000504"/>
          </a:xfrm>
          <a:prstGeom prst="rect">
            <a:avLst/>
          </a:prstGeom>
          <a:noFill/>
          <a:ln w="9525">
            <a:noFill/>
            <a:miter lim="800000"/>
            <a:headEnd/>
            <a:tailEnd/>
          </a:ln>
          <a:effectLst/>
        </p:spPr>
      </p:pic>
    </p:spTree>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490" name="Picture 2"/>
          <p:cNvPicPr>
            <a:picLocks noChangeAspect="1" noChangeArrowheads="1"/>
          </p:cNvPicPr>
          <p:nvPr/>
        </p:nvPicPr>
        <p:blipFill>
          <a:blip r:embed="rId2"/>
          <a:srcRect/>
          <a:stretch>
            <a:fillRect/>
          </a:stretch>
        </p:blipFill>
        <p:spPr bwMode="auto">
          <a:xfrm>
            <a:off x="338138" y="95250"/>
            <a:ext cx="8467725" cy="6667500"/>
          </a:xfrm>
          <a:prstGeom prst="rect">
            <a:avLst/>
          </a:prstGeom>
          <a:noFill/>
          <a:ln w="9525">
            <a:noFill/>
            <a:miter lim="800000"/>
            <a:headEnd/>
            <a:tailEnd/>
          </a:ln>
          <a:effectLst/>
        </p:spPr>
      </p:pic>
    </p:spTree>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2"/>
          <a:srcRect/>
          <a:stretch>
            <a:fillRect/>
          </a:stretch>
        </p:blipFill>
        <p:spPr bwMode="auto">
          <a:xfrm>
            <a:off x="1000100" y="1357298"/>
            <a:ext cx="7420000" cy="2176411"/>
          </a:xfrm>
          <a:prstGeom prst="rect">
            <a:avLst/>
          </a:prstGeom>
          <a:noFill/>
          <a:ln w="9525">
            <a:noFill/>
            <a:miter lim="800000"/>
            <a:headEnd/>
            <a:tailEnd/>
          </a:ln>
          <a:effec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8" name="Picture 2" descr="E:\datascience\statistics\basics of statistics\I unit\normal-distribution-2.gif"/>
          <p:cNvPicPr>
            <a:picLocks noChangeAspect="1" noChangeArrowheads="1"/>
          </p:cNvPicPr>
          <p:nvPr/>
        </p:nvPicPr>
        <p:blipFill>
          <a:blip r:embed="rId2"/>
          <a:srcRect/>
          <a:stretch>
            <a:fillRect/>
          </a:stretch>
        </p:blipFill>
        <p:spPr bwMode="auto">
          <a:xfrm>
            <a:off x="857224" y="1071546"/>
            <a:ext cx="7715304" cy="3857652"/>
          </a:xfrm>
          <a:prstGeom prst="rect">
            <a:avLst/>
          </a:prstGeom>
          <a:noFill/>
        </p:spPr>
      </p:pic>
    </p:spTree>
  </p:cSld>
  <p:clrMapOvr>
    <a:masterClrMapping/>
  </p:clrMapOvr>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514" name="Picture 2"/>
          <p:cNvPicPr>
            <a:picLocks noChangeAspect="1" noChangeArrowheads="1"/>
          </p:cNvPicPr>
          <p:nvPr/>
        </p:nvPicPr>
        <p:blipFill>
          <a:blip r:embed="rId2"/>
          <a:srcRect/>
          <a:stretch>
            <a:fillRect/>
          </a:stretch>
        </p:blipFill>
        <p:spPr bwMode="auto">
          <a:xfrm>
            <a:off x="0" y="571480"/>
            <a:ext cx="8993875" cy="4214842"/>
          </a:xfrm>
          <a:prstGeom prst="rect">
            <a:avLst/>
          </a:prstGeom>
          <a:noFill/>
          <a:ln w="9525">
            <a:noFill/>
            <a:miter lim="800000"/>
            <a:headEnd/>
            <a:tailEnd/>
          </a:ln>
          <a:effectLst/>
        </p:spPr>
      </p:pic>
    </p:spTree>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539" name="Picture 3"/>
          <p:cNvPicPr>
            <a:picLocks noChangeAspect="1" noChangeArrowheads="1"/>
          </p:cNvPicPr>
          <p:nvPr/>
        </p:nvPicPr>
        <p:blipFill>
          <a:blip r:embed="rId2"/>
          <a:srcRect/>
          <a:stretch>
            <a:fillRect/>
          </a:stretch>
        </p:blipFill>
        <p:spPr bwMode="auto">
          <a:xfrm>
            <a:off x="428596" y="785794"/>
            <a:ext cx="8380180" cy="5000660"/>
          </a:xfrm>
          <a:prstGeom prst="rect">
            <a:avLst/>
          </a:prstGeom>
          <a:noFill/>
          <a:ln w="9525">
            <a:noFill/>
            <a:miter lim="800000"/>
            <a:headEnd/>
            <a:tailEnd/>
          </a:ln>
          <a:effectLst/>
        </p:spPr>
      </p:pic>
    </p:spTree>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562" name="Picture 2"/>
          <p:cNvPicPr>
            <a:picLocks noChangeAspect="1" noChangeArrowheads="1"/>
          </p:cNvPicPr>
          <p:nvPr/>
        </p:nvPicPr>
        <p:blipFill>
          <a:blip r:embed="rId2"/>
          <a:srcRect/>
          <a:stretch>
            <a:fillRect/>
          </a:stretch>
        </p:blipFill>
        <p:spPr bwMode="auto">
          <a:xfrm>
            <a:off x="500034" y="428604"/>
            <a:ext cx="8539118" cy="4714908"/>
          </a:xfrm>
          <a:prstGeom prst="rect">
            <a:avLst/>
          </a:prstGeom>
          <a:noFill/>
          <a:ln w="9525">
            <a:noFill/>
            <a:miter lim="800000"/>
            <a:headEnd/>
            <a:tailEnd/>
          </a:ln>
          <a:effectLst/>
        </p:spPr>
      </p:pic>
    </p:spTree>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srcRect/>
          <a:stretch>
            <a:fillRect/>
          </a:stretch>
        </p:blipFill>
        <p:spPr bwMode="auto">
          <a:xfrm>
            <a:off x="642910" y="571480"/>
            <a:ext cx="7429552" cy="4338347"/>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srcRect/>
          <a:stretch>
            <a:fillRect/>
          </a:stretch>
        </p:blipFill>
        <p:spPr bwMode="auto">
          <a:xfrm>
            <a:off x="814388" y="1547813"/>
            <a:ext cx="7515225" cy="3762375"/>
          </a:xfrm>
          <a:prstGeom prst="rect">
            <a:avLst/>
          </a:prstGeom>
          <a:noFill/>
          <a:ln w="9525">
            <a:noFill/>
            <a:miter lim="800000"/>
            <a:headEnd/>
            <a:tailEnd/>
          </a:ln>
          <a:effectLst/>
        </p:spPr>
      </p:pic>
    </p:spTree>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srcRect/>
          <a:stretch>
            <a:fillRect/>
          </a:stretch>
        </p:blipFill>
        <p:spPr bwMode="auto">
          <a:xfrm>
            <a:off x="509588" y="1585913"/>
            <a:ext cx="8124825" cy="3686175"/>
          </a:xfrm>
          <a:prstGeom prst="rect">
            <a:avLst/>
          </a:prstGeom>
          <a:noFill/>
          <a:ln w="9525">
            <a:noFill/>
            <a:miter lim="800000"/>
            <a:headEnd/>
            <a:tailEnd/>
          </a:ln>
          <a:effectLst/>
        </p:spPr>
      </p:pic>
    </p:spTree>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smtClean="0"/>
              <a:t>Branching Process</a:t>
            </a:r>
            <a:endParaRPr lang="en-US" dirty="0"/>
          </a:p>
        </p:txBody>
      </p:sp>
      <p:sp>
        <p:nvSpPr>
          <p:cNvPr id="3" name="Subtitle 2"/>
          <p:cNvSpPr>
            <a:spLocks noGrp="1"/>
          </p:cNvSpPr>
          <p:nvPr>
            <p:ph type="subTitle" idx="1"/>
          </p:nvPr>
        </p:nvSpPr>
        <p:spPr/>
        <p:txBody>
          <a:bodyPr/>
          <a:lstStyle/>
          <a:p>
            <a:endParaRPr lang="en-US"/>
          </a:p>
        </p:txBody>
      </p:sp>
    </p:spTree>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85720" y="1071546"/>
            <a:ext cx="8501122" cy="3139321"/>
          </a:xfrm>
          <a:prstGeom prst="rect">
            <a:avLst/>
          </a:prstGeom>
        </p:spPr>
        <p:txBody>
          <a:bodyPr wrap="square">
            <a:spAutoFit/>
          </a:bodyPr>
          <a:lstStyle/>
          <a:p>
            <a:r>
              <a:rPr lang="en-US" dirty="0" smtClean="0"/>
              <a:t>In </a:t>
            </a:r>
            <a:r>
              <a:rPr lang="en-US" dirty="0" smtClean="0">
                <a:hlinkClick r:id="rId2" tooltip="Probability theory"/>
              </a:rPr>
              <a:t>probability theory</a:t>
            </a:r>
            <a:r>
              <a:rPr lang="en-US" dirty="0" smtClean="0"/>
              <a:t>, a </a:t>
            </a:r>
            <a:r>
              <a:rPr lang="en-US" b="1" dirty="0" smtClean="0"/>
              <a:t>branching process</a:t>
            </a:r>
            <a:r>
              <a:rPr lang="en-US" dirty="0" smtClean="0"/>
              <a:t> is a type of mathematical object known as a </a:t>
            </a:r>
            <a:r>
              <a:rPr lang="en-US" dirty="0" smtClean="0">
                <a:hlinkClick r:id="rId3" tooltip="Stochastic process"/>
              </a:rPr>
              <a:t>stochastic process</a:t>
            </a:r>
            <a:r>
              <a:rPr lang="en-US" dirty="0" smtClean="0"/>
              <a:t>, which consists of collections of </a:t>
            </a:r>
            <a:r>
              <a:rPr lang="en-US" dirty="0" smtClean="0">
                <a:hlinkClick r:id="rId4" tooltip="Random variables"/>
              </a:rPr>
              <a:t>random variables</a:t>
            </a:r>
            <a:r>
              <a:rPr lang="en-US" dirty="0" smtClean="0"/>
              <a:t>. The random variables of a stochastic process are indexed by the natural numbers. The original purpose of branching processes was to serve as a mathematical model of a population in which each individual in generation  </a:t>
            </a:r>
            <a:r>
              <a:rPr lang="en-US" i="1" dirty="0" smtClean="0"/>
              <a:t>n</a:t>
            </a:r>
            <a:r>
              <a:rPr lang="en-US" dirty="0" smtClean="0"/>
              <a:t> produces some random number of individuals in generation </a:t>
            </a:r>
            <a:r>
              <a:rPr lang="en-US" i="1" dirty="0" smtClean="0"/>
              <a:t>n</a:t>
            </a:r>
            <a:r>
              <a:rPr lang="en-US" dirty="0" smtClean="0"/>
              <a:t> + 1, according, in the simplest case, to a fixed </a:t>
            </a:r>
            <a:r>
              <a:rPr lang="en-US" dirty="0" smtClean="0">
                <a:hlinkClick r:id="rId5" tooltip="Probability distribution"/>
              </a:rPr>
              <a:t>probability distribution</a:t>
            </a:r>
            <a:r>
              <a:rPr lang="en-US" dirty="0" smtClean="0"/>
              <a:t> that does not vary from individual to individual.</a:t>
            </a:r>
            <a:r>
              <a:rPr lang="en-US" baseline="30000" dirty="0" smtClean="0">
                <a:hlinkClick r:id="rId6"/>
              </a:rPr>
              <a:t>[1]</a:t>
            </a:r>
            <a:r>
              <a:rPr lang="en-US" dirty="0" smtClean="0"/>
              <a:t> Branching processes are used to model reproduction; for example, the individuals might correspond to bacteria, each of which generates 0, 1, or 2 offspring with some probability in a single time unit. Branching processes can also be used to model other systems with similar dynamics, e.g., the spread of </a:t>
            </a:r>
            <a:r>
              <a:rPr lang="en-US" dirty="0" smtClean="0">
                <a:hlinkClick r:id="rId7" tooltip="Surname"/>
              </a:rPr>
              <a:t>surnames</a:t>
            </a:r>
            <a:r>
              <a:rPr lang="en-US" dirty="0" smtClean="0"/>
              <a:t> in </a:t>
            </a:r>
            <a:r>
              <a:rPr lang="en-US" dirty="0" smtClean="0">
                <a:hlinkClick r:id="rId8" tooltip="Genealogy"/>
              </a:rPr>
              <a:t>genealogy</a:t>
            </a:r>
            <a:r>
              <a:rPr lang="en-US" dirty="0" smtClean="0"/>
              <a:t> or the propagation of neutrons in a </a:t>
            </a:r>
            <a:r>
              <a:rPr lang="en-US" dirty="0" smtClean="0">
                <a:hlinkClick r:id="rId9" tooltip="Nuclear reactor"/>
              </a:rPr>
              <a:t>nuclear reactor</a:t>
            </a:r>
            <a:r>
              <a:rPr lang="en-US" dirty="0" smtClean="0"/>
              <a:t>.</a:t>
            </a:r>
            <a:endParaRPr lang="en-US" dirty="0"/>
          </a:p>
        </p:txBody>
      </p:sp>
    </p:spTree>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srcRect/>
          <a:stretch>
            <a:fillRect/>
          </a:stretch>
        </p:blipFill>
        <p:spPr bwMode="auto">
          <a:xfrm>
            <a:off x="1" y="142852"/>
            <a:ext cx="8786842" cy="571504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srcRect/>
          <a:stretch>
            <a:fillRect/>
          </a:stretch>
        </p:blipFill>
        <p:spPr bwMode="auto">
          <a:xfrm>
            <a:off x="214281" y="714356"/>
            <a:ext cx="8905249" cy="4786346"/>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1"/>
          <p:cNvSpPr>
            <a:spLocks noChangeArrowheads="1"/>
          </p:cNvSpPr>
          <p:nvPr/>
        </p:nvSpPr>
        <p:spPr bwMode="auto">
          <a:xfrm>
            <a:off x="0" y="857232"/>
            <a:ext cx="8858280" cy="2708434"/>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smtClean="0">
                <a:ln>
                  <a:noFill/>
                </a:ln>
                <a:solidFill>
                  <a:srgbClr val="393939"/>
                </a:solidFill>
                <a:effectLst/>
                <a:latin typeface="Noto Sans"/>
                <a:cs typeface="Arial" pitchFamily="34" charset="0"/>
              </a:rPr>
              <a:t>That is, if </a:t>
            </a:r>
            <a:r>
              <a:rPr kumimoji="0" lang="en-US" sz="1600" b="0" i="0" u="none" strike="noStrike" cap="none" normalizeH="0" baseline="0" dirty="0" smtClean="0">
                <a:ln>
                  <a:noFill/>
                </a:ln>
                <a:solidFill>
                  <a:srgbClr val="393939"/>
                </a:solidFill>
                <a:effectLst/>
                <a:latin typeface="MathJax_Math-italic"/>
                <a:cs typeface="Arial" pitchFamily="34" charset="0"/>
              </a:rPr>
              <a:t>x</a:t>
            </a:r>
            <a:r>
              <a:rPr kumimoji="0" lang="en-US" sz="1600" b="0" i="0" u="none" strike="noStrike" cap="none" normalizeH="0" baseline="0" dirty="0" smtClean="0">
                <a:ln>
                  <a:noFill/>
                </a:ln>
                <a:solidFill>
                  <a:srgbClr val="393939"/>
                </a:solidFill>
                <a:effectLst/>
                <a:latin typeface="MathJax_Main"/>
                <a:cs typeface="Arial" pitchFamily="34" charset="0"/>
              </a:rPr>
              <a:t>¯</a:t>
            </a:r>
            <a:r>
              <a:rPr kumimoji="0" lang="en-US" sz="1600" b="0" i="0" u="none" strike="noStrike" cap="none" normalizeH="0" baseline="0" dirty="0" smtClean="0">
                <a:ln>
                  <a:noFill/>
                </a:ln>
                <a:solidFill>
                  <a:srgbClr val="393939"/>
                </a:solidFill>
                <a:effectLst/>
                <a:latin typeface="Noto Sans"/>
                <a:cs typeface="Arial" pitchFamily="34" charset="0"/>
              </a:rPr>
              <a:t> is the mean and σ is the standard deviation of the distribution, then </a:t>
            </a:r>
            <a:r>
              <a:rPr kumimoji="0" lang="en-US" sz="1600" b="0" i="0" u="none" strike="noStrike" cap="none" normalizeH="0" baseline="0" dirty="0" smtClean="0">
                <a:ln>
                  <a:noFill/>
                </a:ln>
                <a:solidFill>
                  <a:srgbClr val="393939"/>
                </a:solidFill>
                <a:effectLst/>
                <a:latin typeface="MathJax_Main"/>
                <a:cs typeface="Arial" pitchFamily="34" charset="0"/>
              </a:rPr>
              <a:t>68</a:t>
            </a:r>
            <a:r>
              <a:rPr kumimoji="0" lang="en-US" sz="1600" b="0" i="0" u="none" strike="noStrike" cap="none" normalizeH="0" baseline="0" dirty="0" smtClean="0">
                <a:ln>
                  <a:noFill/>
                </a:ln>
                <a:solidFill>
                  <a:srgbClr val="393939"/>
                </a:solidFill>
                <a:effectLst/>
                <a:latin typeface="MathJax_Main-italic"/>
                <a:cs typeface="Arial" pitchFamily="34" charset="0"/>
              </a:rPr>
              <a:t>%</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smtClean="0">
                <a:ln>
                  <a:noFill/>
                </a:ln>
                <a:solidFill>
                  <a:srgbClr val="393939"/>
                </a:solidFill>
                <a:effectLst/>
                <a:latin typeface="Noto Sans"/>
                <a:cs typeface="Arial" pitchFamily="34" charset="0"/>
              </a:rPr>
              <a:t>of the values fall in the range between </a:t>
            </a:r>
            <a:r>
              <a:rPr kumimoji="0" lang="en-US" sz="1600" b="0" i="0" u="none" strike="noStrike" cap="none" normalizeH="0" baseline="0" dirty="0" smtClean="0">
                <a:ln>
                  <a:noFill/>
                </a:ln>
                <a:solidFill>
                  <a:srgbClr val="393939"/>
                </a:solidFill>
                <a:effectLst/>
                <a:latin typeface="MathJax_Main"/>
                <a:cs typeface="Arial" pitchFamily="34" charset="0"/>
              </a:rPr>
              <a:t>(</a:t>
            </a:r>
            <a:r>
              <a:rPr kumimoji="0" lang="en-US" sz="1600" b="0" i="0" u="none" strike="noStrike" cap="none" normalizeH="0" baseline="0" dirty="0" smtClean="0">
                <a:ln>
                  <a:noFill/>
                </a:ln>
                <a:solidFill>
                  <a:srgbClr val="393939"/>
                </a:solidFill>
                <a:effectLst/>
                <a:latin typeface="MathJax_Math-italic"/>
                <a:cs typeface="Arial" pitchFamily="34" charset="0"/>
              </a:rPr>
              <a:t>x</a:t>
            </a:r>
            <a:r>
              <a:rPr kumimoji="0" lang="en-US" sz="1600" b="0" i="0" u="none" strike="noStrike" cap="none" normalizeH="0" baseline="0" dirty="0" smtClean="0">
                <a:ln>
                  <a:noFill/>
                </a:ln>
                <a:solidFill>
                  <a:srgbClr val="393939"/>
                </a:solidFill>
                <a:effectLst/>
                <a:latin typeface="MathJax_Main"/>
                <a:cs typeface="Arial" pitchFamily="34" charset="0"/>
              </a:rPr>
              <a:t>¯−</a:t>
            </a:r>
            <a:r>
              <a:rPr kumimoji="0" lang="en-US" sz="1600" b="0" i="0" u="none" strike="noStrike" cap="none" normalizeH="0" baseline="0" dirty="0" smtClean="0">
                <a:ln>
                  <a:noFill/>
                </a:ln>
                <a:solidFill>
                  <a:srgbClr val="393939"/>
                </a:solidFill>
                <a:effectLst/>
                <a:latin typeface="MathJax_Math-italic"/>
                <a:cs typeface="Arial" pitchFamily="34" charset="0"/>
              </a:rPr>
              <a:t>σ</a:t>
            </a:r>
            <a:r>
              <a:rPr kumimoji="0" lang="en-US" sz="1600" b="0" i="0" u="none" strike="noStrike" cap="none" normalizeH="0" baseline="0" dirty="0" smtClean="0">
                <a:ln>
                  <a:noFill/>
                </a:ln>
                <a:solidFill>
                  <a:srgbClr val="393939"/>
                </a:solidFill>
                <a:effectLst/>
                <a:latin typeface="MathJax_Main"/>
                <a:cs typeface="Arial" pitchFamily="34" charset="0"/>
              </a:rPr>
              <a:t>)</a:t>
            </a:r>
            <a:r>
              <a:rPr kumimoji="0" lang="en-US" sz="1600" b="0" i="0" u="none" strike="noStrike" cap="none" normalizeH="0" baseline="0" dirty="0" smtClean="0">
                <a:ln>
                  <a:noFill/>
                </a:ln>
                <a:solidFill>
                  <a:srgbClr val="393939"/>
                </a:solidFill>
                <a:effectLst/>
                <a:latin typeface="Noto Sans"/>
                <a:cs typeface="Arial" pitchFamily="34" charset="0"/>
              </a:rPr>
              <a:t> and</a:t>
            </a:r>
            <a:r>
              <a:rPr kumimoji="0" lang="en-US" sz="1600" b="0" i="0" u="none" strike="noStrike" cap="none" normalizeH="0" baseline="0" dirty="0" smtClean="0">
                <a:ln>
                  <a:noFill/>
                </a:ln>
                <a:solidFill>
                  <a:srgbClr val="393939"/>
                </a:solidFill>
                <a:effectLst/>
                <a:latin typeface="MathJax_Main"/>
                <a:cs typeface="Arial" pitchFamily="34" charset="0"/>
              </a:rPr>
              <a:t>(</a:t>
            </a:r>
            <a:r>
              <a:rPr kumimoji="0" lang="en-US" sz="1600" b="0" i="0" u="none" strike="noStrike" cap="none" normalizeH="0" baseline="0" dirty="0" smtClean="0">
                <a:ln>
                  <a:noFill/>
                </a:ln>
                <a:solidFill>
                  <a:srgbClr val="393939"/>
                </a:solidFill>
                <a:effectLst/>
                <a:latin typeface="MathJax_Math-italic"/>
                <a:cs typeface="Arial" pitchFamily="34" charset="0"/>
              </a:rPr>
              <a:t>x</a:t>
            </a:r>
            <a:r>
              <a:rPr kumimoji="0" lang="en-US" sz="1600" b="0" i="0" u="none" strike="noStrike" cap="none" normalizeH="0" baseline="0" dirty="0" smtClean="0">
                <a:ln>
                  <a:noFill/>
                </a:ln>
                <a:solidFill>
                  <a:srgbClr val="393939"/>
                </a:solidFill>
                <a:effectLst/>
                <a:latin typeface="MathJax_Main"/>
                <a:cs typeface="Arial" pitchFamily="34" charset="0"/>
              </a:rPr>
              <a:t>¯+</a:t>
            </a:r>
            <a:r>
              <a:rPr kumimoji="0" lang="en-US" sz="1600" b="0" i="0" u="none" strike="noStrike" cap="none" normalizeH="0" baseline="0" dirty="0" smtClean="0">
                <a:ln>
                  <a:noFill/>
                </a:ln>
                <a:solidFill>
                  <a:srgbClr val="393939"/>
                </a:solidFill>
                <a:effectLst/>
                <a:latin typeface="MathJax_Math-italic"/>
                <a:cs typeface="Arial" pitchFamily="34" charset="0"/>
              </a:rPr>
              <a:t>σ</a:t>
            </a:r>
            <a:r>
              <a:rPr kumimoji="0" lang="en-US" sz="1600" b="0" i="0" u="none" strike="noStrike" cap="none" normalizeH="0" baseline="0" dirty="0" smtClean="0">
                <a:ln>
                  <a:noFill/>
                </a:ln>
                <a:solidFill>
                  <a:srgbClr val="393939"/>
                </a:solidFill>
                <a:effectLst/>
                <a:latin typeface="MathJax_Main"/>
                <a:cs typeface="Arial" pitchFamily="34" charset="0"/>
              </a:rPr>
              <a:t>)</a:t>
            </a:r>
            <a:r>
              <a:rPr kumimoji="0" lang="en-US" sz="1600" b="0" i="0" u="none" strike="noStrike" cap="none" normalizeH="0" baseline="0" dirty="0" smtClean="0">
                <a:ln>
                  <a:noFill/>
                </a:ln>
                <a:solidFill>
                  <a:srgbClr val="393939"/>
                </a:solidFill>
                <a:effectLst/>
                <a:latin typeface="Noto Sans"/>
                <a:cs typeface="Arial" pitchFamily="34" charset="0"/>
              </a:rPr>
              <a:t>. </a:t>
            </a:r>
          </a:p>
          <a:p>
            <a:pPr marL="0" marR="0" lvl="0" indent="0" algn="l" defTabSz="914400" rtl="0" eaLnBrk="1" fontAlgn="base" latinLnBrk="0" hangingPunct="1">
              <a:lnSpc>
                <a:spcPct val="100000"/>
              </a:lnSpc>
              <a:spcBef>
                <a:spcPct val="0"/>
              </a:spcBef>
              <a:spcAft>
                <a:spcPct val="0"/>
              </a:spcAft>
              <a:buClrTx/>
              <a:buSzTx/>
              <a:buFontTx/>
              <a:buNone/>
              <a:tabLst/>
            </a:pPr>
            <a:endParaRPr lang="en-US" sz="1200" dirty="0">
              <a:solidFill>
                <a:srgbClr val="393939"/>
              </a:solidFill>
              <a:latin typeface="Noto Sans"/>
              <a:cs typeface="Arial" pitchFamily="34" charset="0"/>
            </a:endParaRPr>
          </a:p>
          <a:p>
            <a:r>
              <a:rPr lang="en-US" dirty="0"/>
              <a:t>About </a:t>
            </a:r>
            <a:r>
              <a:rPr lang="en-US" dirty="0" smtClean="0"/>
              <a:t>95% of </a:t>
            </a:r>
            <a:r>
              <a:rPr lang="en-US" dirty="0"/>
              <a:t>the values lie within two standard deviations of the mean, that is, between (x¯−</a:t>
            </a:r>
            <a:r>
              <a:rPr lang="en-US" dirty="0" smtClean="0"/>
              <a:t>2σ)</a:t>
            </a:r>
            <a:r>
              <a:rPr lang="en-US" dirty="0"/>
              <a:t> and (x¯+</a:t>
            </a:r>
            <a:r>
              <a:rPr lang="en-US" dirty="0" smtClean="0"/>
              <a:t>2σ).</a:t>
            </a:r>
            <a:endParaRPr lang="en-US" dirty="0"/>
          </a:p>
          <a:p>
            <a:r>
              <a:rPr lang="en-US" dirty="0"/>
              <a:t>(In the figure, this is the sum of the pink and blue regions: 34%+34%+13.5%+13.5%=95</a:t>
            </a:r>
            <a:r>
              <a:rPr lang="en-US" dirty="0" smtClean="0"/>
              <a:t>%)</a:t>
            </a:r>
          </a:p>
          <a:p>
            <a:endParaRPr lang="en-US" dirty="0"/>
          </a:p>
          <a:p>
            <a:r>
              <a:rPr lang="en-US" dirty="0"/>
              <a:t>About </a:t>
            </a:r>
            <a:r>
              <a:rPr lang="en-US" dirty="0" smtClean="0"/>
              <a:t>99.7% of </a:t>
            </a:r>
            <a:r>
              <a:rPr lang="en-US" dirty="0"/>
              <a:t>the values lie within three standard deviations of the mean, that is, between (x¯−</a:t>
            </a:r>
            <a:r>
              <a:rPr lang="en-US" dirty="0" smtClean="0"/>
              <a:t>3σ)</a:t>
            </a:r>
            <a:r>
              <a:rPr lang="en-US" dirty="0"/>
              <a:t> and (x¯+</a:t>
            </a:r>
            <a:r>
              <a:rPr lang="en-US" dirty="0" smtClean="0"/>
              <a:t>3σ).</a:t>
            </a:r>
            <a:r>
              <a:rPr kumimoji="0" lang="en-US" sz="1800" b="0" i="0" u="none" strike="noStrike" cap="none" normalizeH="0" baseline="0" dirty="0" smtClean="0">
                <a:ln>
                  <a:noFill/>
                </a:ln>
                <a:solidFill>
                  <a:schemeClr val="tx1"/>
                </a:solidFill>
                <a:effectLst/>
                <a:latin typeface="Arial" pitchFamily="34" charset="0"/>
                <a:cs typeface="Arial" pitchFamily="34" charset="0"/>
              </a:rPr>
              <a:t/>
            </a:r>
            <a:br>
              <a:rPr kumimoji="0" lang="en-US" sz="1800" b="0" i="0" u="none" strike="noStrike" cap="none" normalizeH="0" baseline="0" dirty="0" smtClean="0">
                <a:ln>
                  <a:noFill/>
                </a:ln>
                <a:solidFill>
                  <a:schemeClr val="tx1"/>
                </a:solidFill>
                <a:effectLst/>
                <a:latin typeface="Arial" pitchFamily="34" charset="0"/>
                <a:cs typeface="Arial" pitchFamily="34" charset="0"/>
              </a:rPr>
            </a:b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smtClean="0"/>
              <a:t>Markov Chain</a:t>
            </a:r>
            <a:endParaRPr lang="en-US" dirty="0"/>
          </a:p>
        </p:txBody>
      </p:sp>
      <p:sp>
        <p:nvSpPr>
          <p:cNvPr id="3" name="Subtitle 2"/>
          <p:cNvSpPr>
            <a:spLocks noGrp="1"/>
          </p:cNvSpPr>
          <p:nvPr>
            <p:ph type="subTitle" idx="1"/>
          </p:nvPr>
        </p:nvSpPr>
        <p:spPr/>
        <p:txBody>
          <a:bodyPr/>
          <a:lstStyle/>
          <a:p>
            <a:endParaRPr lang="en-US"/>
          </a:p>
        </p:txBody>
      </p:sp>
    </p:spTree>
  </p:cSld>
  <p:clrMapOvr>
    <a:masterClrMapping/>
  </p:clrMapOvr>
  <p:timing>
    <p:tnLst>
      <p:par>
        <p:cT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85720" y="428604"/>
            <a:ext cx="8715436" cy="2031325"/>
          </a:xfrm>
          <a:prstGeom prst="rect">
            <a:avLst/>
          </a:prstGeom>
        </p:spPr>
        <p:txBody>
          <a:bodyPr wrap="square">
            <a:spAutoFit/>
          </a:bodyPr>
          <a:lstStyle/>
          <a:p>
            <a:r>
              <a:rPr lang="en-US" dirty="0" smtClean="0"/>
              <a:t>Markov chain is a simple concept which can explain most complicated real time </a:t>
            </a:r>
            <a:r>
              <a:rPr lang="en-US" dirty="0" err="1" smtClean="0"/>
              <a:t>processes.Speech</a:t>
            </a:r>
            <a:r>
              <a:rPr lang="en-US" dirty="0" smtClean="0"/>
              <a:t> recognition, Text identifiers, Path recognition and many other Artificial intelligence tools use this simple principle called Markov chain in some form.</a:t>
            </a:r>
          </a:p>
          <a:p>
            <a:r>
              <a:rPr lang="en-US" dirty="0" smtClean="0"/>
              <a:t>Markov chain is based on a principle of “</a:t>
            </a:r>
            <a:r>
              <a:rPr lang="en-US" dirty="0" err="1" smtClean="0"/>
              <a:t>memorylessness</a:t>
            </a:r>
            <a:r>
              <a:rPr lang="en-US" dirty="0" smtClean="0"/>
              <a:t>”. In other words the next state of the process only depends on the previous state and not the sequence of states. This simple assumption makes the calculation of conditional probability easy and enables this algorithm to be applied in number of scenarios.</a:t>
            </a:r>
            <a:endParaRPr lang="en-US" dirty="0"/>
          </a:p>
        </p:txBody>
      </p:sp>
      <p:sp>
        <p:nvSpPr>
          <p:cNvPr id="3" name="Rectangle 2"/>
          <p:cNvSpPr/>
          <p:nvPr/>
        </p:nvSpPr>
        <p:spPr>
          <a:xfrm>
            <a:off x="285720" y="2643182"/>
            <a:ext cx="8643998" cy="3416320"/>
          </a:xfrm>
          <a:prstGeom prst="rect">
            <a:avLst/>
          </a:prstGeom>
        </p:spPr>
        <p:txBody>
          <a:bodyPr wrap="square">
            <a:spAutoFit/>
          </a:bodyPr>
          <a:lstStyle/>
          <a:p>
            <a:r>
              <a:rPr lang="en-US" b="1" dirty="0" smtClean="0"/>
              <a:t>Coke and Pepsi are the only companies in country X. A soda company wants to tie up with one of these competitor. They hire a market research company to find which of the brand will have a higher market share after 1 month. Currently, Pepsi owns 55% and Coke owns 45% of market share</a:t>
            </a:r>
            <a:r>
              <a:rPr lang="en-US" dirty="0" smtClean="0"/>
              <a:t>. </a:t>
            </a:r>
          </a:p>
          <a:p>
            <a:r>
              <a:rPr lang="en-US" dirty="0" smtClean="0"/>
              <a:t>Following are the conclusions drawn out by the market research company:</a:t>
            </a:r>
          </a:p>
          <a:p>
            <a:r>
              <a:rPr lang="en-US" dirty="0" smtClean="0"/>
              <a:t>P(P-&gt;P) : Probability of a customer staying with the brand Pepsi over a month = 0.7</a:t>
            </a:r>
          </a:p>
          <a:p>
            <a:r>
              <a:rPr lang="en-US" dirty="0" smtClean="0"/>
              <a:t>P(P-&gt;C) : Probability of a customer switching from Pepsi to Coke over a month = 0.3</a:t>
            </a:r>
          </a:p>
          <a:p>
            <a:r>
              <a:rPr lang="en-US" dirty="0" smtClean="0"/>
              <a:t>P(C-&gt;C) : Probability of a customer staying with the brand Coke over a month = 0.9</a:t>
            </a:r>
          </a:p>
          <a:p>
            <a:r>
              <a:rPr lang="en-US" dirty="0" smtClean="0"/>
              <a:t>P(C-&gt;P) : Probability of a customer switching from Coke to Pepsi over a month = 0.1</a:t>
            </a:r>
          </a:p>
          <a:p>
            <a:r>
              <a:rPr lang="en-US" dirty="0" smtClean="0"/>
              <a:t>We can clearly see customer tend to stick with Coke but Coke currently has a lower wallet share. Hence, we cannot be sure on the recommendation without making some transition calculations.</a:t>
            </a:r>
            <a:endParaRPr lang="en-US" dirty="0"/>
          </a:p>
        </p:txBody>
      </p:sp>
    </p:spTree>
  </p:cSld>
  <p:clrMapOvr>
    <a:masterClrMapping/>
  </p:clrMapOvr>
  <p:timing>
    <p:tnLst>
      <p:par>
        <p:cTn id="1" dur="indefinite" restart="never" nodeType="tmRoot"/>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Rectangle 1"/>
          <p:cNvSpPr>
            <a:spLocks noChangeArrowheads="1"/>
          </p:cNvSpPr>
          <p:nvPr/>
        </p:nvSpPr>
        <p:spPr bwMode="auto">
          <a:xfrm>
            <a:off x="0" y="142852"/>
            <a:ext cx="9144000" cy="3416320"/>
          </a:xfrm>
          <a:prstGeom prst="rect">
            <a:avLst/>
          </a:prstGeom>
          <a:solidFill>
            <a:srgbClr val="FFFFFF"/>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2400" b="0" i="0" strike="noStrike" cap="none" normalizeH="0" baseline="0" dirty="0" smtClean="0">
                <a:ln>
                  <a:noFill/>
                </a:ln>
                <a:solidFill>
                  <a:srgbClr val="595858"/>
                </a:solidFill>
                <a:effectLst/>
                <a:latin typeface="Times New Roman" pitchFamily="18" charset="0"/>
                <a:cs typeface="Times New Roman" pitchFamily="18" charset="0"/>
              </a:rPr>
              <a:t>The four statements made by the research company can </a:t>
            </a:r>
            <a:r>
              <a:rPr kumimoji="0" lang="en-US" sz="2400" b="0" i="0" strike="noStrike" cap="none" normalizeH="0" baseline="0" dirty="0" smtClean="0">
                <a:ln>
                  <a:noFill/>
                </a:ln>
                <a:solidFill>
                  <a:srgbClr val="595858"/>
                </a:solidFill>
                <a:effectLst/>
                <a:latin typeface="Times New Roman" pitchFamily="18" charset="0"/>
                <a:cs typeface="Times New Roman" pitchFamily="18" charset="0"/>
                <a:hlinkClick r:id="rId2"/>
              </a:rPr>
              <a:t>be structured in a simple transition diagram.</a:t>
            </a:r>
            <a:r>
              <a:rPr kumimoji="0" lang="en-US" sz="2400" b="0" i="0" strike="noStrike" cap="none" normalizeH="0" baseline="0" dirty="0" smtClean="0">
                <a:ln>
                  <a:noFill/>
                </a:ln>
                <a:solidFill>
                  <a:srgbClr val="0037EE"/>
                </a:solidFill>
                <a:effectLst/>
                <a:latin typeface="Times New Roman" pitchFamily="18" charset="0"/>
                <a:cs typeface="Times New Roman" pitchFamily="18" charset="0"/>
                <a:hlinkClick r:id="rId2"/>
              </a:rPr>
              <a:t>  </a:t>
            </a:r>
            <a:endParaRPr kumimoji="0" lang="en-US" sz="2400" b="0" i="0" strike="noStrike" cap="none" normalizeH="0" baseline="0" dirty="0" smtClean="0">
              <a:ln>
                <a:noFill/>
              </a:ln>
              <a:solidFill>
                <a:schemeClr val="tx1"/>
              </a:solidFill>
              <a:effectLst/>
              <a:latin typeface="Times New Roman" pitchFamily="18" charset="0"/>
              <a:cs typeface="Times New Roman"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sz="2400" b="0" i="0" strike="noStrike" cap="none" normalizeH="0" baseline="0" dirty="0" smtClean="0">
                <a:ln>
                  <a:noFill/>
                </a:ln>
                <a:solidFill>
                  <a:srgbClr val="595858"/>
                </a:solidFill>
                <a:effectLst/>
                <a:latin typeface="Times New Roman" pitchFamily="18" charset="0"/>
                <a:cs typeface="Times New Roman" pitchFamily="18" charset="0"/>
              </a:rPr>
              <a:t>The diagram simply shows the transitions and the current market share. Now, if we want to calculate the market share after a month, we need to do following calculations :</a:t>
            </a:r>
            <a:endParaRPr kumimoji="0" lang="en-US" sz="2400" b="0" i="0" strike="noStrike" cap="none" normalizeH="0" baseline="0" dirty="0" smtClean="0">
              <a:ln>
                <a:noFill/>
              </a:ln>
              <a:solidFill>
                <a:schemeClr val="tx1"/>
              </a:solidFill>
              <a:effectLst/>
              <a:latin typeface="Times New Roman" pitchFamily="18" charset="0"/>
              <a:cs typeface="Times New Roman"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sz="2400" b="0" i="0" strike="noStrike" cap="none" normalizeH="0" baseline="0" dirty="0" smtClean="0">
                <a:ln>
                  <a:noFill/>
                </a:ln>
                <a:solidFill>
                  <a:srgbClr val="595858"/>
                </a:solidFill>
                <a:effectLst/>
                <a:latin typeface="Times New Roman" pitchFamily="18" charset="0"/>
                <a:cs typeface="Times New Roman" pitchFamily="18" charset="0"/>
              </a:rPr>
              <a:t>Market share (t+1) of Pepsi = Current market Share of Pepsi * </a:t>
            </a:r>
          </a:p>
          <a:p>
            <a:pPr marL="0" marR="0" lvl="0" indent="0" algn="just" defTabSz="914400" rtl="0" eaLnBrk="0" fontAlgn="base" latinLnBrk="0" hangingPunct="0">
              <a:lnSpc>
                <a:spcPct val="100000"/>
              </a:lnSpc>
              <a:spcBef>
                <a:spcPct val="0"/>
              </a:spcBef>
              <a:spcAft>
                <a:spcPct val="0"/>
              </a:spcAft>
              <a:buClrTx/>
              <a:buSzTx/>
              <a:buFontTx/>
              <a:buNone/>
              <a:tabLst/>
            </a:pPr>
            <a:r>
              <a:rPr lang="en-US" sz="2400" dirty="0" smtClean="0">
                <a:solidFill>
                  <a:srgbClr val="595858"/>
                </a:solidFill>
                <a:latin typeface="Times New Roman" pitchFamily="18" charset="0"/>
                <a:cs typeface="Times New Roman" pitchFamily="18" charset="0"/>
              </a:rPr>
              <a:t>                        </a:t>
            </a:r>
            <a:r>
              <a:rPr kumimoji="0" lang="en-US" sz="2400" b="0" i="0" strike="noStrike" cap="none" normalizeH="0" baseline="0" dirty="0" smtClean="0">
                <a:ln>
                  <a:noFill/>
                </a:ln>
                <a:solidFill>
                  <a:srgbClr val="595858"/>
                </a:solidFill>
                <a:effectLst/>
                <a:latin typeface="Times New Roman" pitchFamily="18" charset="0"/>
                <a:cs typeface="Times New Roman" pitchFamily="18" charset="0"/>
              </a:rPr>
              <a:t>P(P-&gt;P) + Current market Share of Coke * P(C-&gt;P)</a:t>
            </a:r>
            <a:endParaRPr kumimoji="0" lang="en-US" sz="2400" b="0" i="0" strike="noStrike" cap="none" normalizeH="0" baseline="0" dirty="0" smtClean="0">
              <a:ln>
                <a:noFill/>
              </a:ln>
              <a:solidFill>
                <a:schemeClr val="tx1"/>
              </a:solidFill>
              <a:effectLst/>
              <a:latin typeface="Times New Roman" pitchFamily="18" charset="0"/>
              <a:cs typeface="Times New Roman"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sz="2400" b="0" i="0" strike="noStrike" cap="none" normalizeH="0" baseline="0" dirty="0" smtClean="0">
                <a:ln>
                  <a:noFill/>
                </a:ln>
                <a:solidFill>
                  <a:srgbClr val="595858"/>
                </a:solidFill>
                <a:effectLst/>
                <a:latin typeface="Times New Roman" pitchFamily="18" charset="0"/>
                <a:cs typeface="Times New Roman" pitchFamily="18" charset="0"/>
              </a:rPr>
              <a:t>Market share (t+1) of Coke = Current market Share of Coke * </a:t>
            </a:r>
          </a:p>
          <a:p>
            <a:pPr marL="0" marR="0" lvl="0" indent="0" algn="just" defTabSz="914400" rtl="0" eaLnBrk="0" fontAlgn="base" latinLnBrk="0" hangingPunct="0">
              <a:lnSpc>
                <a:spcPct val="100000"/>
              </a:lnSpc>
              <a:spcBef>
                <a:spcPct val="0"/>
              </a:spcBef>
              <a:spcAft>
                <a:spcPct val="0"/>
              </a:spcAft>
              <a:buClrTx/>
              <a:buSzTx/>
              <a:buFontTx/>
              <a:buNone/>
              <a:tabLst/>
            </a:pPr>
            <a:r>
              <a:rPr lang="en-US" sz="2400" dirty="0" smtClean="0">
                <a:solidFill>
                  <a:srgbClr val="595858"/>
                </a:solidFill>
                <a:latin typeface="Times New Roman" pitchFamily="18" charset="0"/>
                <a:cs typeface="Times New Roman" pitchFamily="18" charset="0"/>
              </a:rPr>
              <a:t>                         </a:t>
            </a:r>
            <a:r>
              <a:rPr kumimoji="0" lang="en-US" sz="2400" b="0" i="0" strike="noStrike" cap="none" normalizeH="0" baseline="0" dirty="0" smtClean="0">
                <a:ln>
                  <a:noFill/>
                </a:ln>
                <a:solidFill>
                  <a:srgbClr val="595858"/>
                </a:solidFill>
                <a:effectLst/>
                <a:latin typeface="Times New Roman" pitchFamily="18" charset="0"/>
                <a:cs typeface="Times New Roman" pitchFamily="18" charset="0"/>
              </a:rPr>
              <a:t>P(C-&gt;C) + Current market Share of Pepsi * P(P-&gt;C)</a:t>
            </a:r>
            <a:endParaRPr kumimoji="0" lang="en-US" sz="2400" b="0" i="0" strike="noStrike" cap="none" normalizeH="0" baseline="0" dirty="0" smtClean="0">
              <a:ln>
                <a:noFill/>
              </a:ln>
              <a:solidFill>
                <a:srgbClr val="0037EE"/>
              </a:solidFill>
              <a:effectLst/>
              <a:latin typeface="Times New Roman" pitchFamily="18" charset="0"/>
              <a:cs typeface="Times New Roman" pitchFamily="18" charset="0"/>
            </a:endParaRPr>
          </a:p>
        </p:txBody>
      </p:sp>
      <p:pic>
        <p:nvPicPr>
          <p:cNvPr id="6146" name="Picture 2" descr="transition">
            <a:hlinkClick r:id="rId2"/>
          </p:cNvPr>
          <p:cNvPicPr>
            <a:picLocks noChangeAspect="1" noChangeArrowheads="1"/>
          </p:cNvPicPr>
          <p:nvPr/>
        </p:nvPicPr>
        <p:blipFill>
          <a:blip r:embed="rId3"/>
          <a:srcRect/>
          <a:stretch>
            <a:fillRect/>
          </a:stretch>
        </p:blipFill>
        <p:spPr bwMode="auto">
          <a:xfrm>
            <a:off x="3571868" y="3500438"/>
            <a:ext cx="2743200" cy="3143272"/>
          </a:xfrm>
          <a:prstGeom prst="rect">
            <a:avLst/>
          </a:prstGeom>
          <a:noFill/>
        </p:spPr>
      </p:pic>
    </p:spTree>
  </p:cSld>
  <p:clrMapOvr>
    <a:masterClrMapping/>
  </p:clrMapOvr>
  <p:timing>
    <p:tnLst>
      <p:par>
        <p:cT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1" name="Rectangle 1"/>
          <p:cNvSpPr>
            <a:spLocks noChangeArrowheads="1"/>
          </p:cNvSpPr>
          <p:nvPr/>
        </p:nvSpPr>
        <p:spPr bwMode="auto">
          <a:xfrm>
            <a:off x="1" y="642918"/>
            <a:ext cx="9143999" cy="1323439"/>
          </a:xfrm>
          <a:prstGeom prst="rect">
            <a:avLst/>
          </a:prstGeom>
          <a:solidFill>
            <a:srgbClr val="FFFFFF"/>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0" i="0" strike="noStrike" cap="none" normalizeH="0" baseline="0" dirty="0" smtClean="0">
                <a:ln>
                  <a:noFill/>
                </a:ln>
                <a:solidFill>
                  <a:srgbClr val="595858"/>
                </a:solidFill>
                <a:effectLst/>
                <a:latin typeface="roboto"/>
                <a:cs typeface="Arial" pitchFamily="34" charset="0"/>
              </a:rPr>
              <a:t>These calc</a:t>
            </a:r>
            <a:r>
              <a:rPr kumimoji="0" lang="en-US" sz="2000" b="0" i="0" strike="noStrike" cap="none" normalizeH="0" baseline="0" dirty="0" smtClean="0">
                <a:ln>
                  <a:noFill/>
                </a:ln>
                <a:solidFill>
                  <a:srgbClr val="595858"/>
                </a:solidFill>
                <a:effectLst/>
                <a:latin typeface="roboto"/>
                <a:cs typeface="Arial" pitchFamily="34" charset="0"/>
                <a:hlinkClick r:id="rId2"/>
              </a:rPr>
              <a:t>ulations can be simply done by looking at the following matrix multiplication :</a:t>
            </a:r>
            <a:endParaRPr kumimoji="0" lang="en-US" sz="2000" b="0" i="0" strike="noStrike" cap="none" normalizeH="0" baseline="0" dirty="0" smtClean="0">
              <a:ln>
                <a:noFill/>
              </a:ln>
              <a:solidFill>
                <a:schemeClr val="tx1"/>
              </a:solidFill>
              <a:effectLst/>
              <a:latin typeface="Arial" pitchFamily="34" charset="0"/>
              <a:cs typeface="Arial" pitchFamily="34" charset="0"/>
              <a:hlinkClick r:id="rId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0" i="0" strike="noStrike" cap="none" normalizeH="0" baseline="0" dirty="0" smtClean="0">
                <a:ln>
                  <a:noFill/>
                </a:ln>
                <a:solidFill>
                  <a:srgbClr val="595858"/>
                </a:solidFill>
                <a:effectLst/>
                <a:latin typeface="roboto"/>
                <a:cs typeface="Arial" pitchFamily="34" charset="0"/>
                <a:hlinkClick r:id="rId2"/>
              </a:rPr>
              <a:t>Current State X Transition Matrix = Final State</a:t>
            </a:r>
            <a:endParaRPr kumimoji="0" lang="en-US" sz="2000" b="0" i="0" strike="noStrike" cap="none" normalizeH="0" baseline="0" dirty="0" smtClean="0">
              <a:ln>
                <a:noFill/>
              </a:ln>
              <a:solidFill>
                <a:schemeClr val="tx1"/>
              </a:solidFill>
              <a:effectLst/>
              <a:latin typeface="Arial" pitchFamily="34" charset="0"/>
              <a:cs typeface="Arial" pitchFamily="34" charset="0"/>
              <a:hlinkClick r:id="rId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0" i="0" strike="noStrike" cap="none" normalizeH="0" baseline="0" dirty="0" smtClean="0">
                <a:ln>
                  <a:noFill/>
                </a:ln>
                <a:solidFill>
                  <a:srgbClr val="0037EE"/>
                </a:solidFill>
                <a:effectLst/>
                <a:latin typeface="roboto"/>
                <a:cs typeface="Arial" pitchFamily="34" charset="0"/>
                <a:hlinkClick r:id="rId2"/>
              </a:rPr>
              <a:t>  </a:t>
            </a:r>
            <a:endParaRPr kumimoji="0" lang="en-US" sz="2000" b="0" i="0" strike="noStrike" cap="none" normalizeH="0" baseline="0" dirty="0" smtClean="0">
              <a:ln>
                <a:noFill/>
              </a:ln>
              <a:solidFill>
                <a:srgbClr val="0037EE"/>
              </a:solidFill>
              <a:effectLst/>
              <a:latin typeface="roboto"/>
              <a:cs typeface="Arial" pitchFamily="34" charset="0"/>
            </a:endParaRPr>
          </a:p>
        </p:txBody>
      </p:sp>
      <p:pic>
        <p:nvPicPr>
          <p:cNvPr id="256002" name="Picture 2" descr="trans1">
            <a:hlinkClick r:id="rId2"/>
          </p:cNvPr>
          <p:cNvPicPr>
            <a:picLocks noChangeAspect="1" noChangeArrowheads="1"/>
          </p:cNvPicPr>
          <p:nvPr/>
        </p:nvPicPr>
        <p:blipFill>
          <a:blip r:embed="rId3"/>
          <a:srcRect/>
          <a:stretch>
            <a:fillRect/>
          </a:stretch>
        </p:blipFill>
        <p:spPr bwMode="auto">
          <a:xfrm>
            <a:off x="-1" y="1785926"/>
            <a:ext cx="8929719" cy="2143140"/>
          </a:xfrm>
          <a:prstGeom prst="rect">
            <a:avLst/>
          </a:prstGeom>
          <a:noFill/>
        </p:spPr>
      </p:pic>
      <p:sp>
        <p:nvSpPr>
          <p:cNvPr id="4" name="Rectangle 3"/>
          <p:cNvSpPr/>
          <p:nvPr/>
        </p:nvSpPr>
        <p:spPr>
          <a:xfrm>
            <a:off x="285720" y="3786190"/>
            <a:ext cx="8643998" cy="1754326"/>
          </a:xfrm>
          <a:prstGeom prst="rect">
            <a:avLst/>
          </a:prstGeom>
        </p:spPr>
        <p:txBody>
          <a:bodyPr wrap="square">
            <a:spAutoFit/>
          </a:bodyPr>
          <a:lstStyle/>
          <a:p>
            <a:r>
              <a:rPr lang="en-US" dirty="0" smtClean="0"/>
              <a:t>As we can see clearly see that Pepsi, although has a higher market share now, will have a lower market share after one month. This simple calculation is called Markov chain. If the transition matrix does not change with time, we can predict the market share at any future time point. Let’s make the same calculation for 2 months later.</a:t>
            </a:r>
          </a:p>
          <a:p>
            <a:r>
              <a:rPr lang="en-US" dirty="0" smtClean="0"/>
              <a:t/>
            </a:r>
            <a:br>
              <a:rPr lang="en-US" dirty="0" smtClean="0"/>
            </a:br>
            <a:endParaRPr lang="en-US" dirty="0"/>
          </a:p>
        </p:txBody>
      </p:sp>
    </p:spTree>
  </p:cSld>
  <p:clrMapOvr>
    <a:masterClrMapping/>
  </p:clrMapOvr>
  <p:timing>
    <p:tnLst>
      <p:par>
        <p:cT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57158" y="571480"/>
            <a:ext cx="8358246" cy="4247317"/>
          </a:xfrm>
          <a:prstGeom prst="rect">
            <a:avLst/>
          </a:prstGeom>
        </p:spPr>
        <p:txBody>
          <a:bodyPr wrap="square">
            <a:spAutoFit/>
          </a:bodyPr>
          <a:lstStyle/>
          <a:p>
            <a:r>
              <a:rPr lang="en-US" dirty="0" smtClean="0"/>
              <a:t>Furthermore to the business case in hand, the soda company wants to size the gap in market share of the company Coke and Pepsi in a long run. This will help them frame the right costing strategy while pitching to </a:t>
            </a:r>
            <a:r>
              <a:rPr lang="en-US" dirty="0" err="1" smtClean="0"/>
              <a:t>Coke.The</a:t>
            </a:r>
            <a:r>
              <a:rPr lang="en-US" dirty="0" smtClean="0"/>
              <a:t> share of Pepsi will keep on going down till a point the number of customer leaving Pepsi and number of customers adapting Pepsi is same. Hence, we need to satisfy following conditions to find the steady state proportions:</a:t>
            </a:r>
          </a:p>
          <a:p>
            <a:r>
              <a:rPr lang="en-US" dirty="0" smtClean="0"/>
              <a:t>Pepsi MS * 30% = Coke MS * 10%  ……………………………………………..1</a:t>
            </a:r>
          </a:p>
          <a:p>
            <a:r>
              <a:rPr lang="en-US" dirty="0" smtClean="0"/>
              <a:t>Pepsi MS + Coke MS = 100% ……………………………………………………2</a:t>
            </a:r>
          </a:p>
          <a:p>
            <a:r>
              <a:rPr lang="en-US" dirty="0" smtClean="0"/>
              <a:t>4 * Pepsi MS = 100% =&gt; Pepsi MS = 25% and Coke MS = 75%</a:t>
            </a:r>
          </a:p>
          <a:p>
            <a:r>
              <a:rPr lang="en-US" dirty="0" smtClean="0"/>
              <a:t>Let’s formulate an algorithm to find the steady state. After steady state, multiplication of Initial state with transition matrix will give initial state itself. Hence, the matrix which can satisfy following condition will be the final proportions:</a:t>
            </a:r>
          </a:p>
          <a:p>
            <a:r>
              <a:rPr lang="en-US" b="1" dirty="0" smtClean="0"/>
              <a:t>Initial state X Transition Matrix = Initial state</a:t>
            </a:r>
            <a:endParaRPr lang="en-US" dirty="0" smtClean="0"/>
          </a:p>
          <a:p>
            <a:r>
              <a:rPr lang="en-US" dirty="0" smtClean="0"/>
              <a:t>By solving for above equation, we can find the steady state matrix. The solution will be same as [25%,75%].</a:t>
            </a:r>
            <a:endParaRPr lang="en-US" dirty="0"/>
          </a:p>
        </p:txBody>
      </p:sp>
    </p:spTree>
  </p:cSld>
  <p:clrMapOvr>
    <a:masterClrMapping/>
  </p:clrMapOvr>
  <p:timing>
    <p:tnLst>
      <p:par>
        <p:cT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14282" y="428604"/>
            <a:ext cx="8715436" cy="6247864"/>
          </a:xfrm>
          <a:prstGeom prst="rect">
            <a:avLst/>
          </a:prstGeom>
        </p:spPr>
        <p:txBody>
          <a:bodyPr wrap="square">
            <a:spAutoFit/>
          </a:bodyPr>
          <a:lstStyle/>
          <a:p>
            <a:r>
              <a:rPr lang="en-US" sz="2000" b="1" u="sng" dirty="0" smtClean="0">
                <a:solidFill>
                  <a:srgbClr val="FF0000"/>
                </a:solidFill>
              </a:rPr>
              <a:t>Reducibility</a:t>
            </a:r>
            <a:r>
              <a:rPr lang="en-US" sz="2000" dirty="0" smtClean="0">
                <a:solidFill>
                  <a:srgbClr val="FF0000"/>
                </a:solidFill>
              </a:rPr>
              <a:t>: a Markov chain is said to be irreducible if it is possible to get to any state from any state. In other words, a Markov chain is irreducible if there exists a chain of steps between any two states that has positive probability.</a:t>
            </a:r>
          </a:p>
          <a:p>
            <a:r>
              <a:rPr lang="en-US" sz="2000" b="1" u="sng" dirty="0" smtClean="0">
                <a:solidFill>
                  <a:schemeClr val="accent3"/>
                </a:solidFill>
              </a:rPr>
              <a:t>Periodicity</a:t>
            </a:r>
            <a:r>
              <a:rPr lang="en-US" sz="2000" b="1" dirty="0" smtClean="0">
                <a:solidFill>
                  <a:schemeClr val="accent3"/>
                </a:solidFill>
              </a:rPr>
              <a:t>: a state in a Markov chain is periodic if the chain can return to the state only at multiples of some integer larger than 1. Thus, starting in state '</a:t>
            </a:r>
            <a:r>
              <a:rPr lang="en-US" sz="2000" b="1" dirty="0" err="1" smtClean="0">
                <a:solidFill>
                  <a:schemeClr val="accent3"/>
                </a:solidFill>
              </a:rPr>
              <a:t>i</a:t>
            </a:r>
            <a:r>
              <a:rPr lang="en-US" sz="2000" b="1" dirty="0" smtClean="0">
                <a:solidFill>
                  <a:schemeClr val="accent3"/>
                </a:solidFill>
              </a:rPr>
              <a:t>', the chain can return to '</a:t>
            </a:r>
            <a:r>
              <a:rPr lang="en-US" sz="2000" b="1" dirty="0" err="1" smtClean="0">
                <a:solidFill>
                  <a:schemeClr val="accent3"/>
                </a:solidFill>
              </a:rPr>
              <a:t>i</a:t>
            </a:r>
            <a:r>
              <a:rPr lang="en-US" sz="2000" b="1" dirty="0" smtClean="0">
                <a:solidFill>
                  <a:schemeClr val="accent3"/>
                </a:solidFill>
              </a:rPr>
              <a:t>' only at multiples of the period 'k', and k is the largest such integer. State '</a:t>
            </a:r>
            <a:r>
              <a:rPr lang="en-US" sz="2000" b="1" dirty="0" err="1" smtClean="0">
                <a:solidFill>
                  <a:schemeClr val="accent3"/>
                </a:solidFill>
              </a:rPr>
              <a:t>i</a:t>
            </a:r>
            <a:r>
              <a:rPr lang="en-US" sz="2000" b="1" dirty="0" smtClean="0">
                <a:solidFill>
                  <a:schemeClr val="accent3"/>
                </a:solidFill>
              </a:rPr>
              <a:t>' is </a:t>
            </a:r>
            <a:r>
              <a:rPr lang="en-US" sz="2000" b="1" dirty="0" err="1" smtClean="0">
                <a:solidFill>
                  <a:schemeClr val="accent3"/>
                </a:solidFill>
              </a:rPr>
              <a:t>aperiodic</a:t>
            </a:r>
            <a:r>
              <a:rPr lang="en-US" sz="2000" b="1" dirty="0" smtClean="0">
                <a:solidFill>
                  <a:schemeClr val="accent3"/>
                </a:solidFill>
              </a:rPr>
              <a:t> if k = 1 and periodic if k &gt; 1.</a:t>
            </a:r>
          </a:p>
          <a:p>
            <a:r>
              <a:rPr lang="en-US" sz="2000" b="1" u="sng" dirty="0" smtClean="0">
                <a:solidFill>
                  <a:srgbClr val="00B050"/>
                </a:solidFill>
              </a:rPr>
              <a:t>Transience and Recurrence</a:t>
            </a:r>
            <a:r>
              <a:rPr lang="en-US" sz="2000" b="1" dirty="0" smtClean="0">
                <a:solidFill>
                  <a:srgbClr val="00B050"/>
                </a:solidFill>
              </a:rPr>
              <a:t>: A state '</a:t>
            </a:r>
            <a:r>
              <a:rPr lang="en-US" sz="2000" b="1" dirty="0" err="1" smtClean="0">
                <a:solidFill>
                  <a:srgbClr val="00B050"/>
                </a:solidFill>
              </a:rPr>
              <a:t>i</a:t>
            </a:r>
            <a:r>
              <a:rPr lang="en-US" sz="2000" b="1" dirty="0" smtClean="0">
                <a:solidFill>
                  <a:srgbClr val="00B050"/>
                </a:solidFill>
              </a:rPr>
              <a:t>' is said to be transient if, given that we start in state '</a:t>
            </a:r>
            <a:r>
              <a:rPr lang="en-US" sz="2000" b="1" dirty="0" err="1" smtClean="0">
                <a:solidFill>
                  <a:srgbClr val="00B050"/>
                </a:solidFill>
              </a:rPr>
              <a:t>i</a:t>
            </a:r>
            <a:r>
              <a:rPr lang="en-US" sz="2000" b="1" dirty="0" smtClean="0">
                <a:solidFill>
                  <a:srgbClr val="00B050"/>
                </a:solidFill>
              </a:rPr>
              <a:t>', there is a non-zero probability that we will never return to '</a:t>
            </a:r>
            <a:r>
              <a:rPr lang="en-US" sz="2000" b="1" dirty="0" err="1" smtClean="0">
                <a:solidFill>
                  <a:srgbClr val="00B050"/>
                </a:solidFill>
              </a:rPr>
              <a:t>i</a:t>
            </a:r>
            <a:r>
              <a:rPr lang="en-US" sz="2000" b="1" dirty="0" smtClean="0">
                <a:solidFill>
                  <a:srgbClr val="00B050"/>
                </a:solidFill>
              </a:rPr>
              <a:t>'. State </a:t>
            </a:r>
            <a:r>
              <a:rPr lang="en-US" sz="2000" b="1" dirty="0" err="1" smtClean="0">
                <a:solidFill>
                  <a:srgbClr val="00B050"/>
                </a:solidFill>
              </a:rPr>
              <a:t>i</a:t>
            </a:r>
            <a:r>
              <a:rPr lang="en-US" sz="2000" b="1" dirty="0" smtClean="0">
                <a:solidFill>
                  <a:srgbClr val="00B050"/>
                </a:solidFill>
              </a:rPr>
              <a:t> is recurrent (or persistent) if it is not transient. A recurrent state is known as positive recurrent if it is expected to return within a finite number of steps and null recurrent otherwise.</a:t>
            </a:r>
          </a:p>
          <a:p>
            <a:r>
              <a:rPr lang="en-US" sz="2000" b="1" u="sng" dirty="0" err="1" smtClean="0">
                <a:solidFill>
                  <a:srgbClr val="0070C0"/>
                </a:solidFill>
              </a:rPr>
              <a:t>Ergodicity</a:t>
            </a:r>
            <a:r>
              <a:rPr lang="en-US" sz="2000" b="1" dirty="0" smtClean="0">
                <a:solidFill>
                  <a:srgbClr val="0070C0"/>
                </a:solidFill>
              </a:rPr>
              <a:t>: a state '</a:t>
            </a:r>
            <a:r>
              <a:rPr lang="en-US" sz="2000" b="1" dirty="0" err="1" smtClean="0">
                <a:solidFill>
                  <a:srgbClr val="0070C0"/>
                </a:solidFill>
              </a:rPr>
              <a:t>i</a:t>
            </a:r>
            <a:r>
              <a:rPr lang="en-US" sz="2000" b="1" dirty="0" smtClean="0">
                <a:solidFill>
                  <a:srgbClr val="0070C0"/>
                </a:solidFill>
              </a:rPr>
              <a:t>' is said to be </a:t>
            </a:r>
            <a:r>
              <a:rPr lang="en-US" sz="2000" b="1" dirty="0" err="1" smtClean="0">
                <a:solidFill>
                  <a:srgbClr val="0070C0"/>
                </a:solidFill>
              </a:rPr>
              <a:t>ergodic</a:t>
            </a:r>
            <a:r>
              <a:rPr lang="en-US" sz="2000" b="1" dirty="0" smtClean="0">
                <a:solidFill>
                  <a:srgbClr val="0070C0"/>
                </a:solidFill>
              </a:rPr>
              <a:t> if it is </a:t>
            </a:r>
            <a:r>
              <a:rPr lang="en-US" sz="2000" b="1" dirty="0" err="1" smtClean="0">
                <a:solidFill>
                  <a:srgbClr val="0070C0"/>
                </a:solidFill>
              </a:rPr>
              <a:t>aperiodic</a:t>
            </a:r>
            <a:r>
              <a:rPr lang="en-US" sz="2000" b="1" dirty="0" smtClean="0">
                <a:solidFill>
                  <a:srgbClr val="0070C0"/>
                </a:solidFill>
              </a:rPr>
              <a:t> and positive recurrent. If all states in an irreducible Markov chain are </a:t>
            </a:r>
            <a:r>
              <a:rPr lang="en-US" sz="2000" b="1" dirty="0" err="1" smtClean="0">
                <a:solidFill>
                  <a:srgbClr val="0070C0"/>
                </a:solidFill>
              </a:rPr>
              <a:t>ergodic</a:t>
            </a:r>
            <a:r>
              <a:rPr lang="en-US" sz="2000" b="1" dirty="0" smtClean="0">
                <a:solidFill>
                  <a:srgbClr val="0070C0"/>
                </a:solidFill>
              </a:rPr>
              <a:t>, then the chain is said to be </a:t>
            </a:r>
            <a:r>
              <a:rPr lang="en-US" sz="2000" b="1" dirty="0" err="1" smtClean="0">
                <a:solidFill>
                  <a:srgbClr val="0070C0"/>
                </a:solidFill>
              </a:rPr>
              <a:t>ergodic</a:t>
            </a:r>
            <a:r>
              <a:rPr lang="en-US" sz="2000" b="1" dirty="0" smtClean="0">
                <a:solidFill>
                  <a:srgbClr val="0070C0"/>
                </a:solidFill>
              </a:rPr>
              <a:t>.</a:t>
            </a:r>
          </a:p>
          <a:p>
            <a:r>
              <a:rPr lang="en-US" sz="2000" b="1" u="sng" dirty="0" smtClean="0">
                <a:solidFill>
                  <a:srgbClr val="7030A0"/>
                </a:solidFill>
              </a:rPr>
              <a:t>Absorbing State</a:t>
            </a:r>
            <a:r>
              <a:rPr lang="en-US" sz="2000" b="1" dirty="0" smtClean="0">
                <a:solidFill>
                  <a:srgbClr val="7030A0"/>
                </a:solidFill>
              </a:rPr>
              <a:t>: a state </a:t>
            </a:r>
            <a:r>
              <a:rPr lang="en-US" sz="2000" b="1" dirty="0" err="1" smtClean="0">
                <a:solidFill>
                  <a:srgbClr val="7030A0"/>
                </a:solidFill>
              </a:rPr>
              <a:t>i</a:t>
            </a:r>
            <a:r>
              <a:rPr lang="en-US" sz="2000" b="1" dirty="0" smtClean="0">
                <a:solidFill>
                  <a:srgbClr val="7030A0"/>
                </a:solidFill>
              </a:rPr>
              <a:t> is called absorbing if it is impossible to leave this state. Therefore, the state '</a:t>
            </a:r>
            <a:r>
              <a:rPr lang="en-US" sz="2000" b="1" dirty="0" err="1" smtClean="0">
                <a:solidFill>
                  <a:srgbClr val="7030A0"/>
                </a:solidFill>
              </a:rPr>
              <a:t>i</a:t>
            </a:r>
            <a:r>
              <a:rPr lang="en-US" sz="2000" b="1" dirty="0" smtClean="0">
                <a:solidFill>
                  <a:srgbClr val="7030A0"/>
                </a:solidFill>
              </a:rPr>
              <a:t>' is absorbing if </a:t>
            </a:r>
            <a:r>
              <a:rPr lang="en-US" sz="2000" b="1" dirty="0" err="1" smtClean="0">
                <a:solidFill>
                  <a:srgbClr val="7030A0"/>
                </a:solidFill>
              </a:rPr>
              <a:t>p</a:t>
            </a:r>
            <a:r>
              <a:rPr lang="en-US" sz="2000" b="1" baseline="-25000" dirty="0" err="1" smtClean="0">
                <a:solidFill>
                  <a:srgbClr val="7030A0"/>
                </a:solidFill>
              </a:rPr>
              <a:t>ii</a:t>
            </a:r>
            <a:r>
              <a:rPr lang="en-US" sz="2000" b="1" dirty="0" smtClean="0">
                <a:solidFill>
                  <a:srgbClr val="7030A0"/>
                </a:solidFill>
              </a:rPr>
              <a:t> = 1 and </a:t>
            </a:r>
            <a:r>
              <a:rPr lang="en-US" sz="2000" b="1" dirty="0" err="1" smtClean="0">
                <a:solidFill>
                  <a:srgbClr val="7030A0"/>
                </a:solidFill>
              </a:rPr>
              <a:t>p</a:t>
            </a:r>
            <a:r>
              <a:rPr lang="en-US" sz="2000" b="1" baseline="-25000" dirty="0" err="1" smtClean="0">
                <a:solidFill>
                  <a:srgbClr val="7030A0"/>
                </a:solidFill>
              </a:rPr>
              <a:t>ij</a:t>
            </a:r>
            <a:r>
              <a:rPr lang="en-US" sz="2000" b="1" dirty="0" smtClean="0">
                <a:solidFill>
                  <a:srgbClr val="7030A0"/>
                </a:solidFill>
              </a:rPr>
              <a:t> = 0 for </a:t>
            </a:r>
            <a:r>
              <a:rPr lang="en-US" sz="2000" b="1" dirty="0" err="1" smtClean="0">
                <a:solidFill>
                  <a:srgbClr val="7030A0"/>
                </a:solidFill>
              </a:rPr>
              <a:t>i</a:t>
            </a:r>
            <a:r>
              <a:rPr lang="en-US" sz="2000" b="1" dirty="0" smtClean="0">
                <a:solidFill>
                  <a:srgbClr val="7030A0"/>
                </a:solidFill>
              </a:rPr>
              <a:t> ≠ j. If every state can reach an absorbing state, then the Markov chain is an absorbing Markov chain.</a:t>
            </a:r>
          </a:p>
          <a:p>
            <a:r>
              <a:rPr lang="en-US" sz="2000" dirty="0" smtClean="0"/>
              <a:t/>
            </a:r>
            <a:br>
              <a:rPr lang="en-US" sz="2000" dirty="0" smtClean="0"/>
            </a:br>
            <a:endParaRPr lang="en-US" sz="2000" dirty="0"/>
          </a:p>
        </p:txBody>
      </p:sp>
    </p:spTree>
  </p:cSld>
  <p:clrMapOvr>
    <a:masterClrMapping/>
  </p:clrMapOvr>
  <p:timing>
    <p:tnLst>
      <p:par>
        <p:cTn id="1" dur="indefinite" restart="never" nodeType="tmRoot"/>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8050" name="Picture 2"/>
          <p:cNvPicPr>
            <a:picLocks noChangeAspect="1" noChangeArrowheads="1"/>
          </p:cNvPicPr>
          <p:nvPr/>
        </p:nvPicPr>
        <p:blipFill>
          <a:blip r:embed="rId2"/>
          <a:srcRect/>
          <a:stretch>
            <a:fillRect/>
          </a:stretch>
        </p:blipFill>
        <p:spPr bwMode="auto">
          <a:xfrm>
            <a:off x="523875" y="804863"/>
            <a:ext cx="8096250" cy="524827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9074" name="Picture 2"/>
          <p:cNvPicPr>
            <a:picLocks noChangeAspect="1" noChangeArrowheads="1"/>
          </p:cNvPicPr>
          <p:nvPr/>
        </p:nvPicPr>
        <p:blipFill>
          <a:blip r:embed="rId2"/>
          <a:srcRect/>
          <a:stretch>
            <a:fillRect/>
          </a:stretch>
        </p:blipFill>
        <p:spPr bwMode="auto">
          <a:xfrm>
            <a:off x="361950" y="2062163"/>
            <a:ext cx="8420100" cy="273367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7026" name="Picture 2"/>
          <p:cNvPicPr>
            <a:picLocks noChangeAspect="1" noChangeArrowheads="1"/>
          </p:cNvPicPr>
          <p:nvPr/>
        </p:nvPicPr>
        <p:blipFill>
          <a:blip r:embed="rId2"/>
          <a:srcRect/>
          <a:stretch>
            <a:fillRect/>
          </a:stretch>
        </p:blipFill>
        <p:spPr bwMode="auto">
          <a:xfrm>
            <a:off x="214282" y="642918"/>
            <a:ext cx="8929718" cy="4500594"/>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smtClean="0"/>
              <a:t>Markov Chain and Monte Carlo</a:t>
            </a:r>
            <a:endParaRPr lang="en-US" dirty="0"/>
          </a:p>
        </p:txBody>
      </p:sp>
      <p:sp>
        <p:nvSpPr>
          <p:cNvPr id="3" name="Subtitle 2"/>
          <p:cNvSpPr>
            <a:spLocks noGrp="1"/>
          </p:cNvSpPr>
          <p:nvPr>
            <p:ph type="subTitle" idx="1"/>
          </p:nvPr>
        </p:nvSpPr>
        <p:spPr/>
        <p:txBody>
          <a:bodyPr/>
          <a:lstStyle/>
          <a:p>
            <a:endParaRPr lang="en-US"/>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1"/>
          <p:cNvSpPr>
            <a:spLocks noChangeArrowheads="1"/>
          </p:cNvSpPr>
          <p:nvPr/>
        </p:nvSpPr>
        <p:spPr bwMode="auto">
          <a:xfrm>
            <a:off x="0" y="0"/>
            <a:ext cx="9001156" cy="6432530"/>
          </a:xfrm>
          <a:prstGeom prst="rect">
            <a:avLst/>
          </a:prstGeom>
          <a:solidFill>
            <a:srgbClr val="FFFFFF"/>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smtClean="0">
                <a:ln>
                  <a:noFill/>
                </a:ln>
                <a:effectLst/>
                <a:latin typeface="Noto Sans"/>
                <a:cs typeface="Arial" pitchFamily="34" charset="0"/>
              </a:rPr>
              <a:t>Example 1:</a:t>
            </a:r>
            <a:endParaRPr kumimoji="0" lang="en-US" sz="2000" b="0" i="0" u="none" strike="noStrike" cap="none" normalizeH="0" baseline="0" dirty="0" smtClean="0">
              <a:ln>
                <a:noFill/>
              </a:ln>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smtClean="0">
                <a:ln>
                  <a:noFill/>
                </a:ln>
                <a:effectLst/>
                <a:latin typeface="Times New Roman" pitchFamily="18" charset="0"/>
                <a:cs typeface="Times New Roman" pitchFamily="18" charset="0"/>
              </a:rPr>
              <a:t>A set of data is normally distributed with a mean of 5</a:t>
            </a:r>
            <a:r>
              <a:rPr lang="en-US" sz="2000" dirty="0">
                <a:latin typeface="Times New Roman" pitchFamily="18" charset="0"/>
                <a:cs typeface="Times New Roman" pitchFamily="18" charset="0"/>
              </a:rPr>
              <a:t> </a:t>
            </a:r>
            <a:r>
              <a:rPr kumimoji="0" lang="en-US" sz="2000" b="0" i="0" u="none" strike="noStrike" cap="none" normalizeH="0" baseline="0" dirty="0" smtClean="0">
                <a:ln>
                  <a:noFill/>
                </a:ln>
                <a:effectLst/>
                <a:latin typeface="Times New Roman" pitchFamily="18" charset="0"/>
                <a:cs typeface="Times New Roman" pitchFamily="18" charset="0"/>
              </a:rPr>
              <a:t>What percent of the data is less than 5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smtClean="0">
                <a:ln>
                  <a:noFill/>
                </a:ln>
                <a:effectLst/>
                <a:latin typeface="Times New Roman" pitchFamily="18" charset="0"/>
                <a:cs typeface="Times New Roman" pitchFamily="18" charset="0"/>
              </a:rPr>
              <a:t>A normal distribution is symmetric about the mean. So, half of the data will be less than the mean and half of the data will be greater than the mean.</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smtClean="0">
                <a:ln>
                  <a:noFill/>
                </a:ln>
                <a:effectLst/>
                <a:latin typeface="Times New Roman" pitchFamily="18" charset="0"/>
                <a:cs typeface="Times New Roman" pitchFamily="18" charset="0"/>
              </a:rPr>
              <a:t>Therefore, 50% percent of the data is less than 5</a:t>
            </a:r>
          </a:p>
          <a:p>
            <a:pPr marL="0" marR="0" lvl="0" indent="0" algn="l" defTabSz="914400" rtl="0" eaLnBrk="0" fontAlgn="base" latinLnBrk="0" hangingPunct="0">
              <a:lnSpc>
                <a:spcPct val="100000"/>
              </a:lnSpc>
              <a:spcBef>
                <a:spcPct val="0"/>
              </a:spcBef>
              <a:spcAft>
                <a:spcPct val="0"/>
              </a:spcAft>
              <a:buClrTx/>
              <a:buSzTx/>
              <a:buFontTx/>
              <a:buNone/>
              <a:tabLst/>
            </a:pPr>
            <a:endParaRPr lang="en-IN" sz="2000" dirty="0">
              <a:latin typeface="Times New Roman" pitchFamily="18" charset="0"/>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IN" sz="1400" b="0" i="0" u="none" strike="noStrike" cap="none" normalizeH="0" baseline="0" dirty="0" smtClean="0">
              <a:ln>
                <a:noFill/>
              </a:ln>
              <a:solidFill>
                <a:srgbClr val="393939"/>
              </a:solidFill>
              <a:effectLst/>
              <a:latin typeface="MathJax_Main"/>
              <a:cs typeface="Arial" pitchFamily="34" charset="0"/>
            </a:endParaRPr>
          </a:p>
          <a:p>
            <a:r>
              <a:rPr lang="en-US" b="1" dirty="0"/>
              <a:t>Example 2:</a:t>
            </a:r>
            <a:endParaRPr lang="en-US" dirty="0"/>
          </a:p>
          <a:p>
            <a:r>
              <a:rPr lang="en-US" sz="2000" dirty="0"/>
              <a:t>The life of a fully-charged cell phone battery is normally distributed with a mean of </a:t>
            </a:r>
            <a:r>
              <a:rPr lang="en-US" sz="2000" dirty="0" smtClean="0"/>
              <a:t>14</a:t>
            </a:r>
            <a:r>
              <a:rPr lang="en-US" sz="2000" dirty="0"/>
              <a:t> hours with a standard deviation of 11 hour. What is the probability that a battery lasts at least </a:t>
            </a:r>
            <a:r>
              <a:rPr lang="en-US" sz="2000" dirty="0" smtClean="0"/>
              <a:t>13</a:t>
            </a:r>
            <a:r>
              <a:rPr lang="en-US" sz="2000" dirty="0"/>
              <a:t> hours?</a:t>
            </a:r>
          </a:p>
          <a:p>
            <a:r>
              <a:rPr lang="en-US" sz="2000" dirty="0"/>
              <a:t>The mean is </a:t>
            </a:r>
            <a:r>
              <a:rPr lang="en-US" sz="2000" dirty="0" smtClean="0"/>
              <a:t>14 and </a:t>
            </a:r>
            <a:r>
              <a:rPr lang="en-US" sz="2000" dirty="0"/>
              <a:t>the standard deviation is 11 .</a:t>
            </a:r>
          </a:p>
          <a:p>
            <a:r>
              <a:rPr lang="en-US" sz="2000" dirty="0" smtClean="0"/>
              <a:t>50%</a:t>
            </a:r>
            <a:r>
              <a:rPr lang="en-US" sz="2000" dirty="0"/>
              <a:t> of the normal distribution lies to the right of the mean, so </a:t>
            </a:r>
            <a:r>
              <a:rPr lang="en-US" sz="2000" dirty="0" smtClean="0"/>
              <a:t>50%</a:t>
            </a:r>
            <a:r>
              <a:rPr lang="en-US" sz="2000" dirty="0"/>
              <a:t> of the time, the battery will last longer than </a:t>
            </a:r>
            <a:r>
              <a:rPr lang="en-US" sz="2000" dirty="0" smtClean="0"/>
              <a:t>14</a:t>
            </a:r>
            <a:r>
              <a:rPr lang="en-US" sz="2000" dirty="0"/>
              <a:t> hours.</a:t>
            </a:r>
          </a:p>
          <a:p>
            <a:r>
              <a:rPr lang="en-US" sz="2000" dirty="0"/>
              <a:t>The interval from </a:t>
            </a:r>
            <a:r>
              <a:rPr lang="en-US" sz="2000" dirty="0" smtClean="0"/>
              <a:t>13</a:t>
            </a:r>
            <a:r>
              <a:rPr lang="en-US" sz="2000" dirty="0"/>
              <a:t> to </a:t>
            </a:r>
            <a:r>
              <a:rPr lang="en-US" sz="2000" dirty="0" smtClean="0"/>
              <a:t>14</a:t>
            </a:r>
            <a:r>
              <a:rPr lang="en-US" sz="2000" dirty="0"/>
              <a:t> hours represents one standard deviation to the left of the mean. So, about </a:t>
            </a:r>
            <a:r>
              <a:rPr lang="en-US" sz="2000" dirty="0" smtClean="0"/>
              <a:t>34%</a:t>
            </a:r>
            <a:r>
              <a:rPr lang="en-US" sz="2000" dirty="0"/>
              <a:t> of time, the battery will last between </a:t>
            </a:r>
            <a:r>
              <a:rPr lang="en-US" sz="2000" dirty="0" smtClean="0"/>
              <a:t>13 and</a:t>
            </a:r>
            <a:r>
              <a:rPr lang="en-US" sz="2000" dirty="0"/>
              <a:t> </a:t>
            </a:r>
            <a:r>
              <a:rPr lang="en-US" sz="2000" dirty="0" smtClean="0"/>
              <a:t>14 hours</a:t>
            </a:r>
            <a:r>
              <a:rPr lang="en-US" sz="2000" dirty="0"/>
              <a:t>.</a:t>
            </a:r>
          </a:p>
          <a:p>
            <a:r>
              <a:rPr lang="en-US" sz="2000" dirty="0"/>
              <a:t>Therefore, the probability that the battery lasts at least </a:t>
            </a:r>
            <a:r>
              <a:rPr lang="en-US" sz="2000" dirty="0" smtClean="0"/>
              <a:t>13</a:t>
            </a:r>
            <a:r>
              <a:rPr lang="en-US" sz="2000" dirty="0"/>
              <a:t> hours is about 34%+</a:t>
            </a:r>
            <a:r>
              <a:rPr lang="en-US" sz="2000" dirty="0" smtClean="0"/>
              <a:t>50% or</a:t>
            </a:r>
            <a:r>
              <a:rPr lang="en-US" sz="2000" dirty="0"/>
              <a:t> </a:t>
            </a:r>
            <a:r>
              <a:rPr lang="en-US" sz="2000" dirty="0" smtClean="0"/>
              <a:t>0.84</a:t>
            </a:r>
            <a:endParaRPr lang="en-US" sz="2000" dirty="0"/>
          </a:p>
          <a:p>
            <a:r>
              <a:rPr lang="en-US" sz="2000" dirty="0"/>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dirty="0" smtClean="0">
              <a:ln>
                <a:noFill/>
              </a:ln>
              <a:solidFill>
                <a:schemeClr val="tx1"/>
              </a:solidFill>
              <a:effectLst/>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285728"/>
            <a:ext cx="9001156" cy="6524863"/>
          </a:xfrm>
          <a:prstGeom prst="rect">
            <a:avLst/>
          </a:prstGeom>
        </p:spPr>
        <p:txBody>
          <a:bodyPr wrap="square">
            <a:spAutoFit/>
          </a:bodyPr>
          <a:lstStyle/>
          <a:p>
            <a:r>
              <a:rPr lang="en-US" sz="2200" dirty="0" smtClean="0"/>
              <a:t>A </a:t>
            </a:r>
            <a:r>
              <a:rPr lang="en-US" sz="2200" dirty="0" smtClean="0">
                <a:hlinkClick r:id="rId2"/>
              </a:rPr>
              <a:t>Markov Chain</a:t>
            </a:r>
            <a:r>
              <a:rPr lang="en-US" sz="2200" dirty="0" smtClean="0"/>
              <a:t> is a process where the next state depends only on the current state. (A state in this context refers to the assignment of values to the parameters). A Markov Chain is </a:t>
            </a:r>
            <a:r>
              <a:rPr lang="en-US" sz="2200" dirty="0" err="1" smtClean="0"/>
              <a:t>memoryless</a:t>
            </a:r>
            <a:r>
              <a:rPr lang="en-US" sz="2200" dirty="0" smtClean="0"/>
              <a:t> because only the current state matters and not how it arrived in that state. If that’s a little difficult to understand, consider an everyday phenomenon, the weather. If we want to predict the weather tomorrow we can get a reasonable estimate using only the weather today. If it snowed today, we look at historical data showing the distribution of weather on the day after it snows to estimate probabilities of the weather tomorrow. The concept of a Markov Chain is that we do not need to know the entire history of a process to predict the next output, an approximation that works well in many real-world situations.</a:t>
            </a:r>
          </a:p>
          <a:p>
            <a:r>
              <a:rPr lang="en-US" sz="2200" dirty="0" smtClean="0"/>
              <a:t>Putting together the ideas of Markov Chain and Monte Carlo, MCMC is a method that repeatedly draws random values for the parameters of a distribution based on the current values. Each sample of values is random, but the choices for the values are limited by the current state and the assumed prior distribution of the parameters. </a:t>
            </a:r>
            <a:r>
              <a:rPr lang="en-US" sz="2200" b="1" dirty="0" smtClean="0">
                <a:solidFill>
                  <a:srgbClr val="FF0000"/>
                </a:solidFill>
              </a:rPr>
              <a:t>MCMC can be considered as a random walk that gradually converges to the true distribution</a:t>
            </a:r>
            <a:r>
              <a:rPr lang="en-US" sz="2200" dirty="0" smtClean="0"/>
              <a:t>.</a:t>
            </a:r>
          </a:p>
          <a:p>
            <a:r>
              <a:rPr lang="en-US" sz="2200" dirty="0" smtClean="0">
                <a:hlinkClick r:id="rId3"/>
              </a:rPr>
              <a:t>https://machinelearningmastery.com/markov-chain-monte-carlo-for-probability/</a:t>
            </a:r>
            <a:endParaRPr lang="en-US" sz="2200" dirty="0"/>
          </a:p>
        </p:txBody>
      </p:sp>
    </p:spTree>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57158" y="428604"/>
            <a:ext cx="8501122" cy="5262979"/>
          </a:xfrm>
          <a:prstGeom prst="rect">
            <a:avLst/>
          </a:prstGeom>
        </p:spPr>
        <p:txBody>
          <a:bodyPr wrap="square">
            <a:spAutoFit/>
          </a:bodyPr>
          <a:lstStyle/>
          <a:p>
            <a:r>
              <a:rPr lang="en-US" sz="2800" dirty="0" smtClean="0"/>
              <a:t>the basic procedure for Markov Chain Monte Carlo are as follows:</a:t>
            </a:r>
          </a:p>
          <a:p>
            <a:r>
              <a:rPr lang="en-US" sz="2800" dirty="0" smtClean="0"/>
              <a:t>1. Select an initial set of values for alpha and beta, the parameters of the logistic function.</a:t>
            </a:r>
          </a:p>
          <a:p>
            <a:r>
              <a:rPr lang="en-US" sz="2800" dirty="0" smtClean="0"/>
              <a:t>2. Randomly assign new values to alpha and beta based on the current state.</a:t>
            </a:r>
          </a:p>
          <a:p>
            <a:r>
              <a:rPr lang="en-US" sz="2800" dirty="0" smtClean="0"/>
              <a:t>3. Check if the new random values agree with the observations. If they do not, reject the values and return to the previous state. If they do, accept the values as the new current state.</a:t>
            </a:r>
          </a:p>
          <a:p>
            <a:r>
              <a:rPr lang="en-US" sz="2800" dirty="0" smtClean="0"/>
              <a:t>4. Repeat steps 2 and 3 for the specified number of iterations</a:t>
            </a:r>
            <a:r>
              <a:rPr lang="en-US" dirty="0" smtClean="0"/>
              <a:t>.</a:t>
            </a:r>
            <a:endParaRPr lang="en-US" dirty="0"/>
          </a:p>
        </p:txBody>
      </p:sp>
    </p:spTree>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28596" y="571480"/>
            <a:ext cx="8143932" cy="5509200"/>
          </a:xfrm>
          <a:prstGeom prst="rect">
            <a:avLst/>
          </a:prstGeom>
        </p:spPr>
        <p:txBody>
          <a:bodyPr wrap="square">
            <a:spAutoFit/>
          </a:bodyPr>
          <a:lstStyle/>
          <a:p>
            <a:r>
              <a:rPr lang="en-IN" sz="3200" b="1" dirty="0" smtClean="0"/>
              <a:t>According to Wikipedia</a:t>
            </a:r>
          </a:p>
          <a:p>
            <a:endParaRPr lang="en-US" sz="3200" b="1" dirty="0" smtClean="0"/>
          </a:p>
          <a:p>
            <a:r>
              <a:rPr lang="en-US" sz="3200" b="1" dirty="0" smtClean="0"/>
              <a:t>Markov Chain Monte Carlo</a:t>
            </a:r>
            <a:r>
              <a:rPr lang="en-US" sz="3200" dirty="0" smtClean="0"/>
              <a:t> (MCMC) methods are a class of algorithms for </a:t>
            </a:r>
            <a:r>
              <a:rPr lang="en-US" sz="3200" b="1" dirty="0" smtClean="0"/>
              <a:t>sampling from a probability distribution</a:t>
            </a:r>
            <a:r>
              <a:rPr lang="en-US" sz="3200" dirty="0" smtClean="0"/>
              <a:t> based on constructing a Markov chain that has the desired distribution as its stationary distribution. The state of the chain after a number of steps is then used as a sample of the desired distribution. The quality of the sample improves as a function of the number of steps.</a:t>
            </a:r>
            <a:endParaRPr lang="en-US" sz="3200" dirty="0"/>
          </a:p>
        </p:txBody>
      </p:sp>
    </p:spTree>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5786" y="2428868"/>
            <a:ext cx="7772400" cy="1362075"/>
          </a:xfrm>
        </p:spPr>
        <p:txBody>
          <a:bodyPr/>
          <a:lstStyle/>
          <a:p>
            <a:pPr algn="ctr"/>
            <a:r>
              <a:rPr lang="en-IN" dirty="0" smtClean="0"/>
              <a:t>Gradient Descent</a:t>
            </a:r>
            <a:endParaRPr lang="en-US" dirty="0"/>
          </a:p>
        </p:txBody>
      </p:sp>
    </p:spTree>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srcRect/>
          <a:stretch>
            <a:fillRect/>
          </a:stretch>
        </p:blipFill>
        <p:spPr bwMode="auto">
          <a:xfrm>
            <a:off x="0" y="642918"/>
            <a:ext cx="9144000" cy="4357718"/>
          </a:xfrm>
          <a:prstGeom prst="rect">
            <a:avLst/>
          </a:prstGeom>
          <a:noFill/>
          <a:ln w="9525">
            <a:noFill/>
            <a:miter lim="800000"/>
            <a:headEnd/>
            <a:tailEnd/>
          </a:ln>
          <a:effectLst/>
        </p:spPr>
      </p:pic>
    </p:spTree>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srcRect/>
          <a:stretch>
            <a:fillRect/>
          </a:stretch>
        </p:blipFill>
        <p:spPr bwMode="auto">
          <a:xfrm>
            <a:off x="214283" y="142852"/>
            <a:ext cx="8693454" cy="6286544"/>
          </a:xfrm>
          <a:prstGeom prst="rect">
            <a:avLst/>
          </a:prstGeom>
          <a:noFill/>
          <a:ln w="9525">
            <a:noFill/>
            <a:miter lim="800000"/>
            <a:headEnd/>
            <a:tailEnd/>
          </a:ln>
          <a:effectLst/>
        </p:spPr>
      </p:pic>
    </p:spTree>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srcRect/>
          <a:stretch>
            <a:fillRect/>
          </a:stretch>
        </p:blipFill>
        <p:spPr bwMode="auto">
          <a:xfrm>
            <a:off x="357158" y="1428736"/>
            <a:ext cx="8572560" cy="2500330"/>
          </a:xfrm>
          <a:prstGeom prst="rect">
            <a:avLst/>
          </a:prstGeom>
          <a:noFill/>
          <a:ln w="9525">
            <a:noFill/>
            <a:miter lim="800000"/>
            <a:headEnd/>
            <a:tailEnd/>
          </a:ln>
          <a:effectLst/>
        </p:spPr>
      </p:pic>
    </p:spTree>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srcRect/>
          <a:stretch>
            <a:fillRect/>
          </a:stretch>
        </p:blipFill>
        <p:spPr bwMode="auto">
          <a:xfrm>
            <a:off x="214282" y="285728"/>
            <a:ext cx="8429685" cy="4429156"/>
          </a:xfrm>
          <a:prstGeom prst="rect">
            <a:avLst/>
          </a:prstGeom>
          <a:noFill/>
          <a:ln w="9525">
            <a:noFill/>
            <a:miter lim="800000"/>
            <a:headEnd/>
            <a:tailEnd/>
          </a:ln>
          <a:effectLst/>
        </p:spPr>
      </p:pic>
    </p:spTree>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a:srcRect/>
          <a:stretch>
            <a:fillRect/>
          </a:stretch>
        </p:blipFill>
        <p:spPr bwMode="auto">
          <a:xfrm>
            <a:off x="0" y="571480"/>
            <a:ext cx="8788621" cy="4786346"/>
          </a:xfrm>
          <a:prstGeom prst="rect">
            <a:avLst/>
          </a:prstGeom>
          <a:noFill/>
          <a:ln w="9525">
            <a:noFill/>
            <a:miter lim="800000"/>
            <a:headEnd/>
            <a:tailEnd/>
          </a:ln>
          <a:effectLst/>
        </p:spPr>
      </p:pic>
    </p:spTree>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2"/>
          <a:srcRect/>
          <a:stretch>
            <a:fillRect/>
          </a:stretch>
        </p:blipFill>
        <p:spPr bwMode="auto">
          <a:xfrm>
            <a:off x="285720" y="285728"/>
            <a:ext cx="8691206" cy="6072230"/>
          </a:xfrm>
          <a:prstGeom prst="rect">
            <a:avLst/>
          </a:prstGeom>
          <a:noFill/>
          <a:ln w="9525">
            <a:noFill/>
            <a:miter lim="800000"/>
            <a:headEnd/>
            <a:tailEnd/>
          </a:ln>
          <a:effec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Rectangle 1"/>
          <p:cNvSpPr>
            <a:spLocks noChangeArrowheads="1"/>
          </p:cNvSpPr>
          <p:nvPr/>
        </p:nvSpPr>
        <p:spPr bwMode="auto">
          <a:xfrm>
            <a:off x="0" y="1214422"/>
            <a:ext cx="9144000" cy="452431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smtClean="0">
                <a:ln>
                  <a:noFill/>
                </a:ln>
                <a:effectLst/>
                <a:latin typeface="Noto Sans"/>
                <a:cs typeface="Arial" pitchFamily="34" charset="0"/>
              </a:rPr>
              <a:t>The average weight of a raspberry is </a:t>
            </a:r>
            <a:r>
              <a:rPr kumimoji="0" lang="en-US" sz="1600" b="0" i="0" u="none" strike="noStrike" cap="none" normalizeH="0" baseline="0" dirty="0" smtClean="0">
                <a:ln>
                  <a:noFill/>
                </a:ln>
                <a:effectLst/>
                <a:latin typeface="MathJax_Main"/>
                <a:cs typeface="Arial" pitchFamily="34" charset="0"/>
              </a:rPr>
              <a:t>4.4</a:t>
            </a:r>
            <a:r>
              <a:rPr kumimoji="0" lang="en-US" sz="1600" b="0" i="0" u="none" strike="noStrike" cap="none" normalizeH="0" baseline="0" dirty="0" smtClean="0">
                <a:ln>
                  <a:noFill/>
                </a:ln>
                <a:effectLst/>
                <a:latin typeface="Noto Sans"/>
                <a:cs typeface="Arial" pitchFamily="34" charset="0"/>
              </a:rPr>
              <a:t> gm with a standard deviation of </a:t>
            </a:r>
            <a:r>
              <a:rPr kumimoji="0" lang="en-US" sz="1600" b="0" i="0" u="none" strike="noStrike" cap="none" normalizeH="0" baseline="0" dirty="0" smtClean="0">
                <a:ln>
                  <a:noFill/>
                </a:ln>
                <a:effectLst/>
                <a:latin typeface="MathJax_Main"/>
                <a:cs typeface="Arial" pitchFamily="34" charset="0"/>
              </a:rPr>
              <a:t>1.3</a:t>
            </a:r>
            <a:r>
              <a:rPr kumimoji="0" lang="en-US" sz="1600" b="0" i="0" u="none" strike="noStrike" cap="none" normalizeH="0" baseline="0" dirty="0" smtClean="0">
                <a:ln>
                  <a:noFill/>
                </a:ln>
                <a:effectLst/>
                <a:latin typeface="Noto Sans"/>
                <a:cs typeface="Arial" pitchFamily="34" charset="0"/>
              </a:rPr>
              <a:t> gm. </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smtClean="0">
                <a:ln>
                  <a:noFill/>
                </a:ln>
                <a:effectLst/>
                <a:latin typeface="Noto Sans"/>
                <a:cs typeface="Arial" pitchFamily="34" charset="0"/>
              </a:rPr>
              <a:t>What is the probability that a randomly selected raspberry would weigh at least </a:t>
            </a:r>
            <a:r>
              <a:rPr kumimoji="0" lang="en-US" sz="1600" b="0" i="0" u="none" strike="noStrike" cap="none" normalizeH="0" baseline="0" dirty="0" smtClean="0">
                <a:ln>
                  <a:noFill/>
                </a:ln>
                <a:effectLst/>
                <a:latin typeface="MathJax_Main"/>
                <a:cs typeface="Arial" pitchFamily="34" charset="0"/>
              </a:rPr>
              <a:t>3.1</a:t>
            </a:r>
            <a:r>
              <a:rPr kumimoji="0" lang="en-US" sz="1600" b="0" i="0" u="none" strike="noStrike" cap="none" normalizeH="0" baseline="0" dirty="0" smtClean="0">
                <a:ln>
                  <a:noFill/>
                </a:ln>
                <a:effectLst/>
                <a:latin typeface="Noto Sans"/>
                <a:cs typeface="Arial" pitchFamily="34" charset="0"/>
              </a:rPr>
              <a:t> gm </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smtClean="0">
                <a:ln>
                  <a:noFill/>
                </a:ln>
                <a:effectLst/>
                <a:latin typeface="Noto Sans"/>
                <a:cs typeface="Arial" pitchFamily="34" charset="0"/>
              </a:rPr>
              <a:t>but not more than </a:t>
            </a:r>
            <a:r>
              <a:rPr kumimoji="0" lang="en-US" sz="1600" b="0" i="0" u="none" strike="noStrike" cap="none" normalizeH="0" baseline="0" dirty="0" smtClean="0">
                <a:ln>
                  <a:noFill/>
                </a:ln>
                <a:effectLst/>
                <a:latin typeface="MathJax_Main"/>
                <a:cs typeface="Arial" pitchFamily="34" charset="0"/>
              </a:rPr>
              <a:t>7.0</a:t>
            </a:r>
            <a:r>
              <a:rPr kumimoji="0" lang="en-US" sz="1600" b="0" i="0" u="none" strike="noStrike" cap="none" normalizeH="0" baseline="0" dirty="0" smtClean="0">
                <a:ln>
                  <a:noFill/>
                </a:ln>
                <a:effectLst/>
                <a:latin typeface="Noto Sans"/>
                <a:cs typeface="Arial" pitchFamily="34" charset="0"/>
              </a:rPr>
              <a:t> gm?</a:t>
            </a:r>
            <a:endParaRPr kumimoji="0" lang="en-US" sz="1600" b="0" i="0" u="none" strike="noStrike" cap="none" normalizeH="0" baseline="0" dirty="0" smtClean="0">
              <a:ln>
                <a:noFill/>
              </a:ln>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rgbClr val="393939"/>
                </a:solidFill>
                <a:effectLst/>
                <a:latin typeface="Noto Sans"/>
                <a:cs typeface="Arial" pitchFamily="34" charset="0"/>
              </a:rPr>
              <a:t>The mean is </a:t>
            </a:r>
            <a:r>
              <a:rPr kumimoji="0" lang="en-US" sz="1600" b="0" i="0" u="none" strike="noStrike" cap="none" normalizeH="0" baseline="0" dirty="0" smtClean="0">
                <a:ln>
                  <a:noFill/>
                </a:ln>
                <a:solidFill>
                  <a:srgbClr val="393939"/>
                </a:solidFill>
                <a:effectLst/>
                <a:latin typeface="MathJax_Main"/>
                <a:cs typeface="Arial" pitchFamily="34" charset="0"/>
              </a:rPr>
              <a:t>4.4</a:t>
            </a:r>
            <a:r>
              <a:rPr kumimoji="0" lang="en-US" sz="1600" b="0" i="0" u="none" strike="noStrike" cap="none" normalizeH="0" baseline="0" dirty="0" smtClean="0">
                <a:ln>
                  <a:noFill/>
                </a:ln>
                <a:solidFill>
                  <a:srgbClr val="393939"/>
                </a:solidFill>
                <a:effectLst/>
                <a:latin typeface="Noto Sans"/>
                <a:cs typeface="Arial" pitchFamily="34" charset="0"/>
              </a:rPr>
              <a:t> and the standard deviation is </a:t>
            </a:r>
            <a:r>
              <a:rPr kumimoji="0" lang="en-US" sz="1600" b="0" i="0" u="none" strike="noStrike" cap="none" normalizeH="0" baseline="0" dirty="0" smtClean="0">
                <a:ln>
                  <a:noFill/>
                </a:ln>
                <a:solidFill>
                  <a:srgbClr val="393939"/>
                </a:solidFill>
                <a:effectLst/>
                <a:latin typeface="MathJax_Main"/>
                <a:cs typeface="Arial" pitchFamily="34" charset="0"/>
              </a:rPr>
              <a:t>1.3</a:t>
            </a:r>
            <a:r>
              <a:rPr kumimoji="0" lang="en-US" sz="1600" b="0" i="0" u="none" strike="noStrike" cap="none" normalizeH="0" baseline="0" dirty="0" smtClean="0">
                <a:ln>
                  <a:noFill/>
                </a:ln>
                <a:solidFill>
                  <a:srgbClr val="393939"/>
                </a:solidFill>
                <a:effectLst/>
                <a:latin typeface="Noto Sans"/>
                <a:cs typeface="Arial" pitchFamily="34" charset="0"/>
              </a:rPr>
              <a:t>1.</a:t>
            </a:r>
            <a:endParaRPr kumimoji="0" lang="en-US" sz="16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rgbClr val="393939"/>
                </a:solidFill>
                <a:effectLst/>
                <a:latin typeface="MathJax_Main"/>
                <a:cs typeface="Arial" pitchFamily="34" charset="0"/>
              </a:rPr>
              <a:t>4.4−1.3=3.1</a:t>
            </a:r>
            <a:endParaRPr kumimoji="0" lang="en-US" sz="16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rgbClr val="393939"/>
                </a:solidFill>
                <a:effectLst/>
                <a:latin typeface="Noto Sans"/>
                <a:cs typeface="Arial" pitchFamily="34" charset="0"/>
              </a:rPr>
              <a:t>and</a:t>
            </a:r>
            <a:endParaRPr kumimoji="0" lang="en-US" sz="16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rgbClr val="393939"/>
                </a:solidFill>
                <a:effectLst/>
                <a:latin typeface="MathJax_Main"/>
                <a:cs typeface="Arial" pitchFamily="34" charset="0"/>
              </a:rPr>
              <a:t>4.4+2(1.3)=7.0</a:t>
            </a:r>
            <a:endParaRPr kumimoji="0" lang="en-US" sz="16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rgbClr val="393939"/>
                </a:solidFill>
                <a:effectLst/>
                <a:latin typeface="Noto Sans"/>
                <a:cs typeface="Arial" pitchFamily="34" charset="0"/>
              </a:rPr>
              <a:t>So, the interval </a:t>
            </a:r>
            <a:r>
              <a:rPr kumimoji="0" lang="en-US" sz="1600" b="0" i="0" u="none" strike="noStrike" cap="none" normalizeH="0" baseline="0" dirty="0" smtClean="0">
                <a:ln>
                  <a:noFill/>
                </a:ln>
                <a:solidFill>
                  <a:srgbClr val="393939"/>
                </a:solidFill>
                <a:effectLst/>
                <a:latin typeface="MathJax_Main"/>
                <a:cs typeface="Arial" pitchFamily="34" charset="0"/>
              </a:rPr>
              <a:t>3.1≤</a:t>
            </a:r>
            <a:r>
              <a:rPr kumimoji="0" lang="en-US" sz="1600" b="0" i="0" u="none" strike="noStrike" cap="none" normalizeH="0" baseline="0" dirty="0" smtClean="0">
                <a:ln>
                  <a:noFill/>
                </a:ln>
                <a:solidFill>
                  <a:srgbClr val="393939"/>
                </a:solidFill>
                <a:effectLst/>
                <a:latin typeface="MathJax_Math-italic"/>
                <a:cs typeface="Arial" pitchFamily="34" charset="0"/>
              </a:rPr>
              <a:t>x</a:t>
            </a:r>
            <a:r>
              <a:rPr kumimoji="0" lang="en-US" sz="1600" b="0" i="0" u="none" strike="noStrike" cap="none" normalizeH="0" baseline="0" dirty="0" smtClean="0">
                <a:ln>
                  <a:noFill/>
                </a:ln>
                <a:solidFill>
                  <a:srgbClr val="393939"/>
                </a:solidFill>
                <a:effectLst/>
                <a:latin typeface="MathJax_Main"/>
                <a:cs typeface="Arial" pitchFamily="34" charset="0"/>
              </a:rPr>
              <a:t>≤7.0 </a:t>
            </a:r>
            <a:r>
              <a:rPr kumimoji="0" lang="en-US" sz="1600" b="0" i="0" u="none" strike="noStrike" cap="none" normalizeH="0" baseline="0" dirty="0" smtClean="0">
                <a:ln>
                  <a:noFill/>
                </a:ln>
                <a:solidFill>
                  <a:srgbClr val="393939"/>
                </a:solidFill>
                <a:effectLst/>
                <a:latin typeface="Noto Sans"/>
                <a:cs typeface="Arial" pitchFamily="34" charset="0"/>
              </a:rPr>
              <a:t>is actually between one standard deviation below the mean and</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rgbClr val="393939"/>
                </a:solidFill>
                <a:effectLst/>
                <a:latin typeface="Noto Sans"/>
                <a:cs typeface="Arial" pitchFamily="34" charset="0"/>
              </a:rPr>
              <a:t> </a:t>
            </a:r>
            <a:r>
              <a:rPr kumimoji="0" lang="en-US" sz="1600" b="0" i="0" u="none" strike="noStrike" cap="none" normalizeH="0" baseline="0" dirty="0" smtClean="0">
                <a:ln>
                  <a:noFill/>
                </a:ln>
                <a:solidFill>
                  <a:srgbClr val="393939"/>
                </a:solidFill>
                <a:effectLst/>
                <a:latin typeface="MathJax_Main"/>
                <a:cs typeface="Arial" pitchFamily="34" charset="0"/>
              </a:rPr>
              <a:t>2</a:t>
            </a:r>
            <a:r>
              <a:rPr kumimoji="0" lang="en-US" sz="1600" b="0" i="0" u="none" strike="noStrike" cap="none" normalizeH="0" baseline="0" dirty="0" smtClean="0">
                <a:ln>
                  <a:noFill/>
                </a:ln>
                <a:solidFill>
                  <a:srgbClr val="393939"/>
                </a:solidFill>
                <a:effectLst/>
                <a:latin typeface="Noto Sans"/>
                <a:cs typeface="Arial" pitchFamily="34" charset="0"/>
              </a:rPr>
              <a:t> standard deviations above the mean.</a:t>
            </a:r>
            <a:endParaRPr kumimoji="0" lang="en-US" sz="16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rgbClr val="393939"/>
                </a:solidFill>
                <a:effectLst/>
                <a:latin typeface="Noto Sans"/>
                <a:cs typeface="Arial" pitchFamily="34" charset="0"/>
              </a:rPr>
              <a:t>In normally distributed data, about </a:t>
            </a:r>
            <a:r>
              <a:rPr kumimoji="0" lang="en-US" sz="1600" b="0" i="0" u="none" strike="noStrike" cap="none" normalizeH="0" baseline="0" dirty="0" smtClean="0">
                <a:ln>
                  <a:noFill/>
                </a:ln>
                <a:solidFill>
                  <a:srgbClr val="393939"/>
                </a:solidFill>
                <a:effectLst/>
                <a:latin typeface="MathJax_Main"/>
                <a:cs typeface="Arial" pitchFamily="34" charset="0"/>
              </a:rPr>
              <a:t>34</a:t>
            </a:r>
            <a:r>
              <a:rPr kumimoji="0" lang="en-US" sz="1600" b="0" i="0" u="none" strike="noStrike" cap="none" normalizeH="0" baseline="0" dirty="0" smtClean="0">
                <a:ln>
                  <a:noFill/>
                </a:ln>
                <a:solidFill>
                  <a:srgbClr val="393939"/>
                </a:solidFill>
                <a:effectLst/>
                <a:latin typeface="MathJax_Main-italic"/>
                <a:cs typeface="Arial" pitchFamily="34" charset="0"/>
              </a:rPr>
              <a:t>%</a:t>
            </a:r>
            <a:r>
              <a:rPr kumimoji="0" lang="en-US" sz="1600" b="0" i="0" u="none" strike="noStrike" cap="none" normalizeH="0" baseline="0" dirty="0" smtClean="0">
                <a:ln>
                  <a:noFill/>
                </a:ln>
                <a:solidFill>
                  <a:srgbClr val="393939"/>
                </a:solidFill>
                <a:effectLst/>
                <a:latin typeface="Noto Sans"/>
                <a:cs typeface="Arial" pitchFamily="34" charset="0"/>
              </a:rPr>
              <a:t> of the values lie between the mean and one standard deviation below the mean, and</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rgbClr val="393939"/>
                </a:solidFill>
                <a:effectLst/>
                <a:latin typeface="Noto Sans"/>
                <a:cs typeface="Arial" pitchFamily="34" charset="0"/>
              </a:rPr>
              <a:t> </a:t>
            </a:r>
            <a:r>
              <a:rPr kumimoji="0" lang="en-US" sz="1600" b="0" i="0" u="none" strike="noStrike" cap="none" normalizeH="0" baseline="0" dirty="0" smtClean="0">
                <a:ln>
                  <a:noFill/>
                </a:ln>
                <a:solidFill>
                  <a:srgbClr val="393939"/>
                </a:solidFill>
                <a:effectLst/>
                <a:latin typeface="MathJax_Main"/>
                <a:cs typeface="Arial" pitchFamily="34" charset="0"/>
              </a:rPr>
              <a:t>34</a:t>
            </a:r>
            <a:r>
              <a:rPr kumimoji="0" lang="en-US" sz="1600" b="0" i="0" u="none" strike="noStrike" cap="none" normalizeH="0" baseline="0" dirty="0" smtClean="0">
                <a:ln>
                  <a:noFill/>
                </a:ln>
                <a:solidFill>
                  <a:srgbClr val="393939"/>
                </a:solidFill>
                <a:effectLst/>
                <a:latin typeface="MathJax_Main-italic"/>
                <a:cs typeface="Arial" pitchFamily="34" charset="0"/>
              </a:rPr>
              <a:t>%</a:t>
            </a:r>
            <a:r>
              <a:rPr lang="en-US" sz="1600" dirty="0">
                <a:solidFill>
                  <a:srgbClr val="393939"/>
                </a:solidFill>
                <a:latin typeface="Noto Sans"/>
                <a:cs typeface="Arial" pitchFamily="34" charset="0"/>
              </a:rPr>
              <a:t> </a:t>
            </a:r>
            <a:r>
              <a:rPr kumimoji="0" lang="en-US" sz="1600" b="0" i="0" u="none" strike="noStrike" cap="none" normalizeH="0" baseline="0" dirty="0" smtClean="0">
                <a:ln>
                  <a:noFill/>
                </a:ln>
                <a:solidFill>
                  <a:srgbClr val="393939"/>
                </a:solidFill>
                <a:effectLst/>
                <a:latin typeface="Noto Sans"/>
                <a:cs typeface="Arial" pitchFamily="34" charset="0"/>
              </a:rPr>
              <a:t>between the mean and one standard deviation above the mean.</a:t>
            </a:r>
            <a:endParaRPr kumimoji="0" lang="en-US" sz="16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rgbClr val="393939"/>
                </a:solidFill>
                <a:effectLst/>
                <a:latin typeface="Noto Sans"/>
                <a:cs typeface="Arial" pitchFamily="34" charset="0"/>
              </a:rPr>
              <a:t>In addition, </a:t>
            </a:r>
            <a:r>
              <a:rPr kumimoji="0" lang="en-US" sz="1600" b="0" i="0" u="none" strike="noStrike" cap="none" normalizeH="0" baseline="0" dirty="0" smtClean="0">
                <a:ln>
                  <a:noFill/>
                </a:ln>
                <a:solidFill>
                  <a:srgbClr val="393939"/>
                </a:solidFill>
                <a:effectLst/>
                <a:latin typeface="MathJax_Main"/>
                <a:cs typeface="Arial" pitchFamily="34" charset="0"/>
              </a:rPr>
              <a:t>13.5</a:t>
            </a:r>
            <a:r>
              <a:rPr kumimoji="0" lang="en-US" sz="1600" b="0" i="0" u="none" strike="noStrike" cap="none" normalizeH="0" baseline="0" dirty="0" smtClean="0">
                <a:ln>
                  <a:noFill/>
                </a:ln>
                <a:solidFill>
                  <a:srgbClr val="393939"/>
                </a:solidFill>
                <a:effectLst/>
                <a:latin typeface="MathJax_Main-italic"/>
                <a:cs typeface="Arial" pitchFamily="34" charset="0"/>
              </a:rPr>
              <a:t>%</a:t>
            </a:r>
            <a:r>
              <a:rPr lang="en-US" sz="1600" dirty="0">
                <a:solidFill>
                  <a:srgbClr val="393939"/>
                </a:solidFill>
                <a:latin typeface="Noto Sans"/>
                <a:cs typeface="Arial" pitchFamily="34" charset="0"/>
              </a:rPr>
              <a:t> </a:t>
            </a:r>
            <a:r>
              <a:rPr kumimoji="0" lang="en-US" sz="1600" b="0" i="0" u="none" strike="noStrike" cap="none" normalizeH="0" baseline="0" dirty="0" smtClean="0">
                <a:ln>
                  <a:noFill/>
                </a:ln>
                <a:solidFill>
                  <a:srgbClr val="393939"/>
                </a:solidFill>
                <a:effectLst/>
                <a:latin typeface="Noto Sans"/>
                <a:cs typeface="Arial" pitchFamily="34" charset="0"/>
              </a:rPr>
              <a:t>of the values lie between the first and second </a:t>
            </a:r>
            <a:r>
              <a:rPr lang="en-US" sz="1600" dirty="0" smtClean="0"/>
              <a:t>above </a:t>
            </a:r>
            <a:r>
              <a:rPr lang="en-US" sz="1600" dirty="0"/>
              <a:t>the mean.</a:t>
            </a:r>
          </a:p>
          <a:p>
            <a:r>
              <a:rPr lang="en-US" sz="1600" dirty="0"/>
              <a:t>Adding the areas, we get 34%+34%+13.5%=81.5</a:t>
            </a:r>
            <a:r>
              <a:rPr lang="en-US" sz="1600" dirty="0" smtClean="0"/>
              <a:t>%.</a:t>
            </a:r>
            <a:endParaRPr lang="en-US" sz="1600" dirty="0"/>
          </a:p>
          <a:p>
            <a:r>
              <a:rPr lang="en-US" sz="1600" dirty="0"/>
              <a:t>Therefore, the probability that a randomly selected raspberry will weigh at least </a:t>
            </a:r>
            <a:r>
              <a:rPr lang="en-US" sz="1600" dirty="0" smtClean="0"/>
              <a:t>3.1</a:t>
            </a:r>
            <a:r>
              <a:rPr lang="en-US" sz="1600" dirty="0"/>
              <a:t> gm but not more than </a:t>
            </a:r>
            <a:r>
              <a:rPr lang="en-US" sz="1600" dirty="0" smtClean="0"/>
              <a:t>7.0</a:t>
            </a:r>
            <a:r>
              <a:rPr lang="en-US" sz="1600" dirty="0"/>
              <a:t> gm is </a:t>
            </a:r>
            <a:r>
              <a:rPr lang="en-US" sz="1600" dirty="0" smtClean="0"/>
              <a:t>81.5%</a:t>
            </a:r>
            <a:r>
              <a:rPr lang="en-US" sz="1600" dirty="0"/>
              <a:t> or </a:t>
            </a:r>
            <a:r>
              <a:rPr lang="en-US" sz="1600" dirty="0" smtClean="0"/>
              <a:t>0.815</a:t>
            </a:r>
            <a:r>
              <a:rPr lang="en-US" sz="1600" dirty="0"/>
              <a:t> .</a:t>
            </a:r>
          </a:p>
          <a:p>
            <a:r>
              <a:rPr lang="en-US" sz="1600" dirty="0"/>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smtClean="0">
              <a:ln>
                <a:noFill/>
              </a:ln>
              <a:solidFill>
                <a:schemeClr val="tx1"/>
              </a:solidFill>
              <a:effectLst/>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2"/>
          <a:srcRect/>
          <a:stretch>
            <a:fillRect/>
          </a:stretch>
        </p:blipFill>
        <p:spPr bwMode="auto">
          <a:xfrm>
            <a:off x="357158" y="142852"/>
            <a:ext cx="8736572" cy="6143668"/>
          </a:xfrm>
          <a:prstGeom prst="rect">
            <a:avLst/>
          </a:prstGeom>
          <a:noFill/>
          <a:ln w="9525">
            <a:noFill/>
            <a:miter lim="800000"/>
            <a:headEnd/>
            <a:tailEnd/>
          </a:ln>
          <a:effectLst/>
        </p:spPr>
      </p:pic>
    </p:spTree>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ChangeAspect="1" noChangeArrowheads="1"/>
          </p:cNvPicPr>
          <p:nvPr/>
        </p:nvPicPr>
        <p:blipFill>
          <a:blip r:embed="rId2"/>
          <a:srcRect/>
          <a:stretch>
            <a:fillRect/>
          </a:stretch>
        </p:blipFill>
        <p:spPr bwMode="auto">
          <a:xfrm>
            <a:off x="0" y="0"/>
            <a:ext cx="8937344" cy="6357958"/>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85720" y="285728"/>
            <a:ext cx="8501122" cy="5632311"/>
          </a:xfrm>
          <a:prstGeom prst="rect">
            <a:avLst/>
          </a:prstGeom>
        </p:spPr>
        <p:txBody>
          <a:bodyPr wrap="square">
            <a:spAutoFit/>
          </a:bodyPr>
          <a:lstStyle/>
          <a:p>
            <a:r>
              <a:rPr lang="en-US" dirty="0"/>
              <a:t>X is a normally </a:t>
            </a:r>
            <a:r>
              <a:rPr lang="en-US" dirty="0" err="1"/>
              <a:t>normally</a:t>
            </a:r>
            <a:r>
              <a:rPr lang="en-US" dirty="0"/>
              <a:t> distributed variable with mean μ = 30 and standard deviation σ = 4. Find </a:t>
            </a:r>
            <a:r>
              <a:rPr lang="en-US" dirty="0" smtClean="0"/>
              <a:t/>
            </a:r>
            <a:br>
              <a:rPr lang="en-US" dirty="0" smtClean="0"/>
            </a:br>
            <a:r>
              <a:rPr lang="en-US" dirty="0"/>
              <a:t>a) P(x &lt; 40) </a:t>
            </a:r>
            <a:r>
              <a:rPr lang="en-US" dirty="0" smtClean="0"/>
              <a:t/>
            </a:r>
            <a:br>
              <a:rPr lang="en-US" dirty="0" smtClean="0"/>
            </a:br>
            <a:r>
              <a:rPr lang="en-US" dirty="0"/>
              <a:t>b) P(x &gt; 21) </a:t>
            </a:r>
            <a:r>
              <a:rPr lang="en-US" dirty="0" smtClean="0"/>
              <a:t/>
            </a:r>
            <a:br>
              <a:rPr lang="en-US" dirty="0" smtClean="0"/>
            </a:br>
            <a:r>
              <a:rPr lang="en-US" dirty="0"/>
              <a:t>c) P(30 &lt; x &lt; 35) </a:t>
            </a:r>
            <a:endParaRPr lang="en-US" dirty="0" smtClean="0"/>
          </a:p>
          <a:p>
            <a:endParaRPr lang="en-IN" dirty="0"/>
          </a:p>
          <a:p>
            <a:endParaRPr lang="en-IN" dirty="0" smtClean="0"/>
          </a:p>
          <a:p>
            <a:r>
              <a:rPr lang="en-US" dirty="0"/>
              <a:t>Note: What is meant here by area is the area under the standard normal curve. </a:t>
            </a:r>
            <a:br>
              <a:rPr lang="en-US" dirty="0"/>
            </a:br>
            <a:r>
              <a:rPr lang="en-US" dirty="0"/>
              <a:t>a) For x = 40, the z-value z = (40 - 30) / 4 = 2.5 </a:t>
            </a:r>
            <a:br>
              <a:rPr lang="en-US" dirty="0"/>
            </a:br>
            <a:r>
              <a:rPr lang="en-US" dirty="0"/>
              <a:t>Hence P(x &lt; 40) = P(z &lt; 2.5) = [area to the left of 2.5] = 0.9938 </a:t>
            </a:r>
            <a:endParaRPr lang="en-US" dirty="0" smtClean="0"/>
          </a:p>
          <a:p>
            <a:r>
              <a:rPr lang="en-US" dirty="0"/>
              <a:t/>
            </a:r>
            <a:br>
              <a:rPr lang="en-US" dirty="0"/>
            </a:br>
            <a:r>
              <a:rPr lang="en-US" dirty="0"/>
              <a:t>b) For x = 21, z = (21 - 30) / 4 = -2.25 </a:t>
            </a:r>
            <a:br>
              <a:rPr lang="en-US" dirty="0"/>
            </a:br>
            <a:r>
              <a:rPr lang="en-US" dirty="0"/>
              <a:t>Hence P(x &gt; 21) = P(z &gt; -2.25) = [total area] - [area to the left of -2.25] </a:t>
            </a:r>
            <a:br>
              <a:rPr lang="en-US" dirty="0"/>
            </a:br>
            <a:r>
              <a:rPr lang="en-US" dirty="0" smtClean="0"/>
              <a:t> </a:t>
            </a:r>
            <a:r>
              <a:rPr lang="en-US" dirty="0"/>
              <a:t>= </a:t>
            </a:r>
            <a:r>
              <a:rPr lang="en-US" dirty="0" smtClean="0"/>
              <a:t>0.9878</a:t>
            </a:r>
            <a:r>
              <a:rPr lang="en-US" dirty="0"/>
              <a:t> </a:t>
            </a:r>
            <a:endParaRPr lang="en-US" dirty="0" smtClean="0"/>
          </a:p>
          <a:p>
            <a:r>
              <a:rPr lang="en-US" dirty="0"/>
              <a:t/>
            </a:r>
            <a:br>
              <a:rPr lang="en-US" dirty="0"/>
            </a:br>
            <a:r>
              <a:rPr lang="en-US" dirty="0"/>
              <a:t>c) For x = 30 , z = (30 - 30) / 4 = 0 and for x = 35, z = (35 - 30) / 4 = 1.25 </a:t>
            </a:r>
            <a:br>
              <a:rPr lang="en-US" dirty="0"/>
            </a:br>
            <a:r>
              <a:rPr lang="en-US" dirty="0"/>
              <a:t>Hence P(30 &lt; x &lt; 35) = P(0 &lt; z &lt; 1.25) = [area to the left of z = 1.25] - [area to the left of 0] </a:t>
            </a:r>
            <a:br>
              <a:rPr lang="en-US" dirty="0"/>
            </a:br>
            <a:r>
              <a:rPr lang="en-US" dirty="0"/>
              <a:t>= 0.8944 - 0.5 = 0.3944 </a:t>
            </a:r>
          </a:p>
          <a:p>
            <a:endParaRPr lang="en-US" dirty="0"/>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357158" y="500042"/>
            <a:ext cx="8358246" cy="3693319"/>
          </a:xfrm>
          <a:prstGeom prst="rect">
            <a:avLst/>
          </a:prstGeom>
        </p:spPr>
        <p:txBody>
          <a:bodyPr wrap="square">
            <a:spAutoFit/>
          </a:bodyPr>
          <a:lstStyle/>
          <a:p>
            <a:r>
              <a:rPr lang="en-US" dirty="0"/>
              <a:t>A radar unit is used to measure speeds of cars on a motorway. The speeds are normally distributed with a mean of 90 km/hr and a standard deviation of 10 km/hr. What is the probability that a car picked at random is travelling at more than 100 km/hr? </a:t>
            </a:r>
            <a:endParaRPr lang="en-US" dirty="0" smtClean="0"/>
          </a:p>
          <a:p>
            <a:endParaRPr lang="en-IN" dirty="0"/>
          </a:p>
          <a:p>
            <a:r>
              <a:rPr lang="en-US" dirty="0"/>
              <a:t>Let x be the random variable that represents the speed of cars. x has μ = 90 and σ = 10. We have to find the probability that x is higher than 100 or P(x &gt; 100) </a:t>
            </a:r>
            <a:br>
              <a:rPr lang="en-US" dirty="0"/>
            </a:br>
            <a:r>
              <a:rPr lang="en-US" dirty="0"/>
              <a:t>For x = 100 , z = (100 - 90) / 10 = 1 </a:t>
            </a:r>
            <a:br>
              <a:rPr lang="en-US" dirty="0"/>
            </a:br>
            <a:r>
              <a:rPr lang="en-US" dirty="0"/>
              <a:t>P(x &gt; </a:t>
            </a:r>
            <a:r>
              <a:rPr lang="en-US" dirty="0" smtClean="0"/>
              <a:t>100) </a:t>
            </a:r>
            <a:r>
              <a:rPr lang="en-US" dirty="0"/>
              <a:t>= P(z &gt; 1) = [total area] - [area to the left of z = 1] </a:t>
            </a:r>
            <a:br>
              <a:rPr lang="en-US" dirty="0"/>
            </a:br>
            <a:r>
              <a:rPr lang="en-US" dirty="0"/>
              <a:t>= 1 - 0.8413 = 0.1587 </a:t>
            </a:r>
            <a:br>
              <a:rPr lang="en-US" dirty="0"/>
            </a:br>
            <a:r>
              <a:rPr lang="en-US" dirty="0"/>
              <a:t>The probability that a car selected at a random has a speed greater than 100 km/hr is equal to 0.1587 </a:t>
            </a:r>
          </a:p>
          <a:p>
            <a:endParaRPr lang="en-IN" dirty="0" smtClean="0"/>
          </a:p>
          <a:p>
            <a:endParaRPr lang="en-US" dirty="0"/>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smtClean="0"/>
              <a:t>Normal Cumulative Distribution</a:t>
            </a:r>
            <a:endParaRPr lang="en-US" dirty="0"/>
          </a:p>
        </p:txBody>
      </p:sp>
      <p:sp>
        <p:nvSpPr>
          <p:cNvPr id="3" name="Subtitle 2"/>
          <p:cNvSpPr>
            <a:spLocks noGrp="1"/>
          </p:cNvSpPr>
          <p:nvPr>
            <p:ph type="subTitle" idx="1"/>
          </p:nvPr>
        </p:nvSpPr>
        <p:spPr/>
        <p:txBody>
          <a:bodyPr/>
          <a:lstStyle/>
          <a:p>
            <a:endParaRPr lang="en-US"/>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0" name="Picture 2"/>
          <p:cNvPicPr>
            <a:picLocks noChangeAspect="1" noChangeArrowheads="1"/>
          </p:cNvPicPr>
          <p:nvPr/>
        </p:nvPicPr>
        <p:blipFill>
          <a:blip r:embed="rId2"/>
          <a:srcRect/>
          <a:stretch>
            <a:fillRect/>
          </a:stretch>
        </p:blipFill>
        <p:spPr bwMode="auto">
          <a:xfrm>
            <a:off x="0" y="1142984"/>
            <a:ext cx="9144000" cy="4318017"/>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smtClean="0"/>
              <a:t>Gamma Distribution Function</a:t>
            </a:r>
            <a:endParaRPr lang="en-US" dirty="0"/>
          </a:p>
        </p:txBody>
      </p:sp>
      <p:sp>
        <p:nvSpPr>
          <p:cNvPr id="3" name="Subtitle 2"/>
          <p:cNvSpPr>
            <a:spLocks noGrp="1"/>
          </p:cNvSpPr>
          <p:nvPr>
            <p:ph type="subTitle" idx="1"/>
          </p:nvPr>
        </p:nvSpPr>
        <p:spPr/>
        <p:txBody>
          <a:bodyPr/>
          <a:lstStyle/>
          <a:p>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srcRect/>
          <a:stretch>
            <a:fillRect/>
          </a:stretch>
        </p:blipFill>
        <p:spPr bwMode="auto">
          <a:xfrm>
            <a:off x="0" y="987425"/>
            <a:ext cx="9144000" cy="4883150"/>
          </a:xfrm>
          <a:prstGeom prst="rect">
            <a:avLst/>
          </a:prstGeom>
          <a:noFill/>
          <a:ln w="9525">
            <a:noFill/>
            <a:miter lim="800000"/>
            <a:headEnd/>
            <a:tailEnd/>
          </a:ln>
          <a:effectLst/>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smtClean="0"/>
              <a:t>Gamma Function</a:t>
            </a:r>
            <a:endParaRPr lang="en-US" dirty="0"/>
          </a:p>
        </p:txBody>
      </p:sp>
      <p:sp>
        <p:nvSpPr>
          <p:cNvPr id="3" name="Subtitle 2"/>
          <p:cNvSpPr>
            <a:spLocks noGrp="1"/>
          </p:cNvSpPr>
          <p:nvPr>
            <p:ph type="subTitle" idx="1"/>
          </p:nvPr>
        </p:nvSpPr>
        <p:spPr/>
        <p:txBody>
          <a:bodyPr/>
          <a:lstStyle/>
          <a:p>
            <a:endParaRPr lang="en-U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srcRect/>
          <a:stretch>
            <a:fillRect/>
          </a:stretch>
        </p:blipFill>
        <p:spPr bwMode="auto">
          <a:xfrm>
            <a:off x="357158" y="1571612"/>
            <a:ext cx="8153400" cy="21717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6" name="Picture 2"/>
          <p:cNvPicPr>
            <a:picLocks noChangeAspect="1" noChangeArrowheads="1"/>
          </p:cNvPicPr>
          <p:nvPr/>
        </p:nvPicPr>
        <p:blipFill>
          <a:blip r:embed="rId2"/>
          <a:srcRect/>
          <a:stretch>
            <a:fillRect/>
          </a:stretch>
        </p:blipFill>
        <p:spPr bwMode="auto">
          <a:xfrm>
            <a:off x="966788" y="1195388"/>
            <a:ext cx="7210425" cy="446722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50" name="Picture 2"/>
          <p:cNvPicPr>
            <a:picLocks noChangeAspect="1" noChangeArrowheads="1"/>
          </p:cNvPicPr>
          <p:nvPr/>
        </p:nvPicPr>
        <p:blipFill>
          <a:blip r:embed="rId2"/>
          <a:srcRect/>
          <a:stretch>
            <a:fillRect/>
          </a:stretch>
        </p:blipFill>
        <p:spPr bwMode="auto">
          <a:xfrm>
            <a:off x="214281" y="285728"/>
            <a:ext cx="9732003" cy="6357982"/>
          </a:xfrm>
          <a:prstGeom prst="rect">
            <a:avLst/>
          </a:prstGeom>
          <a:noFill/>
          <a:ln w="9525">
            <a:noFill/>
            <a:miter lim="800000"/>
            <a:headEnd/>
            <a:tailEnd/>
          </a:ln>
          <a:effectLst/>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274" name="Picture 2"/>
          <p:cNvPicPr>
            <a:picLocks noChangeAspect="1" noChangeArrowheads="1"/>
          </p:cNvPicPr>
          <p:nvPr/>
        </p:nvPicPr>
        <p:blipFill>
          <a:blip r:embed="rId2"/>
          <a:srcRect/>
          <a:stretch>
            <a:fillRect/>
          </a:stretch>
        </p:blipFill>
        <p:spPr bwMode="auto">
          <a:xfrm>
            <a:off x="357158" y="214290"/>
            <a:ext cx="8572529" cy="3571900"/>
          </a:xfrm>
          <a:prstGeom prst="rect">
            <a:avLst/>
          </a:prstGeom>
          <a:noFill/>
          <a:ln w="9525">
            <a:noFill/>
            <a:miter lim="800000"/>
            <a:headEnd/>
            <a:tailEnd/>
          </a:ln>
          <a:effectLst/>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298" name="Picture 2"/>
          <p:cNvPicPr>
            <a:picLocks noChangeAspect="1" noChangeArrowheads="1"/>
          </p:cNvPicPr>
          <p:nvPr/>
        </p:nvPicPr>
        <p:blipFill>
          <a:blip r:embed="rId2"/>
          <a:srcRect/>
          <a:stretch>
            <a:fillRect/>
          </a:stretch>
        </p:blipFill>
        <p:spPr bwMode="auto">
          <a:xfrm>
            <a:off x="-1" y="1000108"/>
            <a:ext cx="10173403" cy="5000660"/>
          </a:xfrm>
          <a:prstGeom prst="rect">
            <a:avLst/>
          </a:prstGeom>
          <a:noFill/>
          <a:ln w="9525">
            <a:noFill/>
            <a:miter lim="800000"/>
            <a:headEnd/>
            <a:tailEnd/>
          </a:ln>
          <a:effectLst/>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346" name="Picture 2"/>
          <p:cNvPicPr>
            <a:picLocks noChangeAspect="1" noChangeArrowheads="1"/>
          </p:cNvPicPr>
          <p:nvPr/>
        </p:nvPicPr>
        <p:blipFill>
          <a:blip r:embed="rId2"/>
          <a:srcRect/>
          <a:stretch>
            <a:fillRect/>
          </a:stretch>
        </p:blipFill>
        <p:spPr bwMode="auto">
          <a:xfrm>
            <a:off x="142844" y="785794"/>
            <a:ext cx="8784037" cy="4643470"/>
          </a:xfrm>
          <a:prstGeom prst="rect">
            <a:avLst/>
          </a:prstGeom>
          <a:noFill/>
          <a:ln w="9525">
            <a:noFill/>
            <a:miter lim="800000"/>
            <a:headEnd/>
            <a:tailEnd/>
          </a:ln>
          <a:effectLst/>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14348" y="2571744"/>
            <a:ext cx="7772400" cy="1470025"/>
          </a:xfrm>
        </p:spPr>
        <p:txBody>
          <a:bodyPr>
            <a:normAutofit/>
          </a:bodyPr>
          <a:lstStyle/>
          <a:p>
            <a:r>
              <a:rPr lang="en-IN" sz="2800" dirty="0" smtClean="0"/>
              <a:t>Mean and Variance of Gamma Distribution</a:t>
            </a:r>
            <a:br>
              <a:rPr lang="en-IN" sz="2800" dirty="0" smtClean="0"/>
            </a:br>
            <a:endParaRPr lang="en-US" sz="2800" dirty="0"/>
          </a:p>
        </p:txBody>
      </p:sp>
      <p:pic>
        <p:nvPicPr>
          <p:cNvPr id="56322" name="Picture 2"/>
          <p:cNvPicPr>
            <a:picLocks noChangeAspect="1" noChangeArrowheads="1"/>
          </p:cNvPicPr>
          <p:nvPr/>
        </p:nvPicPr>
        <p:blipFill>
          <a:blip r:embed="rId2"/>
          <a:srcRect/>
          <a:stretch>
            <a:fillRect/>
          </a:stretch>
        </p:blipFill>
        <p:spPr bwMode="auto">
          <a:xfrm>
            <a:off x="2500298" y="3357562"/>
            <a:ext cx="3733800" cy="733425"/>
          </a:xfrm>
          <a:prstGeom prst="rect">
            <a:avLst/>
          </a:prstGeom>
          <a:noFill/>
          <a:ln w="9525">
            <a:noFill/>
            <a:miter lim="800000"/>
            <a:headEnd/>
            <a:tailEnd/>
          </a:ln>
          <a:effectLst/>
        </p:spPr>
      </p:pic>
      <p:pic>
        <p:nvPicPr>
          <p:cNvPr id="5" name="Picture 4" descr="gamma-form.jpg"/>
          <p:cNvPicPr>
            <a:picLocks noChangeAspect="1"/>
          </p:cNvPicPr>
          <p:nvPr/>
        </p:nvPicPr>
        <p:blipFill>
          <a:blip r:embed="rId3"/>
          <a:stretch>
            <a:fillRect/>
          </a:stretch>
        </p:blipFill>
        <p:spPr>
          <a:xfrm>
            <a:off x="1214414" y="857232"/>
            <a:ext cx="6477000" cy="847725"/>
          </a:xfrm>
          <a:prstGeom prst="rect">
            <a:avLst/>
          </a:prstGeom>
        </p:spPr>
      </p:pic>
      <p:sp>
        <p:nvSpPr>
          <p:cNvPr id="6" name="Rectangle 5"/>
          <p:cNvSpPr/>
          <p:nvPr/>
        </p:nvSpPr>
        <p:spPr>
          <a:xfrm>
            <a:off x="3000364" y="1785926"/>
            <a:ext cx="2165465" cy="369332"/>
          </a:xfrm>
          <a:prstGeom prst="rect">
            <a:avLst/>
          </a:prstGeom>
        </p:spPr>
        <p:txBody>
          <a:bodyPr wrap="none">
            <a:spAutoFit/>
          </a:bodyPr>
          <a:lstStyle/>
          <a:p>
            <a:r>
              <a:rPr lang="en-US" b="1" i="1" dirty="0" smtClean="0"/>
              <a:t>a :</a:t>
            </a:r>
            <a:r>
              <a:rPr lang="en-US" i="1" dirty="0" smtClean="0"/>
              <a:t> shape parameters</a:t>
            </a:r>
            <a:endParaRPr lang="en-US" dirty="0"/>
          </a:p>
        </p:txBody>
      </p:sp>
      <p:sp>
        <p:nvSpPr>
          <p:cNvPr id="56323" name="Rectangle 3"/>
          <p:cNvSpPr>
            <a:spLocks noChangeArrowheads="1"/>
          </p:cNvSpPr>
          <p:nvPr/>
        </p:nvSpPr>
        <p:spPr bwMode="auto">
          <a:xfrm>
            <a:off x="214282" y="4643446"/>
            <a:ext cx="8072494" cy="166199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smtClean="0">
                <a:ln>
                  <a:noFill/>
                </a:ln>
                <a:solidFill>
                  <a:srgbClr val="222222"/>
                </a:solidFill>
                <a:effectLst/>
                <a:latin typeface="aktiv-grotesk"/>
                <a:cs typeface="Arial" pitchFamily="34" charset="0"/>
              </a:rPr>
              <a:t>The shape and scale parameters of a Gamma distribution can be calculated from its mean </a:t>
            </a:r>
            <a:r>
              <a:rPr kumimoji="0" lang="en-US" sz="2400" b="0" i="0" u="none" strike="noStrike" cap="none" normalizeH="0" baseline="0" dirty="0" smtClean="0">
                <a:ln>
                  <a:noFill/>
                </a:ln>
                <a:solidFill>
                  <a:srgbClr val="222222"/>
                </a:solidFill>
                <a:effectLst/>
                <a:latin typeface="Symbol" pitchFamily="18" charset="2"/>
                <a:cs typeface="Arial" pitchFamily="34" charset="0"/>
              </a:rPr>
              <a:t>m</a:t>
            </a:r>
            <a:r>
              <a:rPr kumimoji="0" lang="en-US" sz="2400" b="0" i="0" u="none" strike="noStrike" cap="none" normalizeH="0" baseline="0" dirty="0" smtClean="0">
                <a:ln>
                  <a:noFill/>
                </a:ln>
                <a:solidFill>
                  <a:srgbClr val="222222"/>
                </a:solidFill>
                <a:effectLst/>
                <a:latin typeface="aktiv-grotesk"/>
                <a:cs typeface="Arial" pitchFamily="34" charset="0"/>
              </a:rPr>
              <a:t> and standard deviation </a:t>
            </a:r>
            <a:r>
              <a:rPr kumimoji="0" lang="en-US" sz="2400" b="0" i="1" u="none" strike="noStrike" cap="none" normalizeH="0" baseline="0" dirty="0" smtClean="0">
                <a:ln>
                  <a:noFill/>
                </a:ln>
                <a:solidFill>
                  <a:srgbClr val="222222"/>
                </a:solidFill>
                <a:effectLst/>
                <a:latin typeface="aktiv-grotesk"/>
                <a:cs typeface="Arial" pitchFamily="34" charset="0"/>
              </a:rPr>
              <a:t>s</a:t>
            </a:r>
            <a:r>
              <a:rPr kumimoji="0" lang="en-US" sz="2400" b="0" i="0" u="none" strike="noStrike" cap="none" normalizeH="0" baseline="0" dirty="0" smtClean="0">
                <a:ln>
                  <a:noFill/>
                </a:ln>
                <a:solidFill>
                  <a:srgbClr val="222222"/>
                </a:solidFill>
                <a:effectLst/>
                <a:latin typeface="aktiv-grotesk"/>
                <a:cs typeface="Arial" pitchFamily="34" charset="0"/>
              </a:rPr>
              <a:t> according to the relationships:</a:t>
            </a:r>
          </a:p>
          <a:p>
            <a:pPr fontAlgn="base">
              <a:spcBef>
                <a:spcPct val="0"/>
              </a:spcBef>
              <a:spcAft>
                <a:spcPct val="0"/>
              </a:spcAft>
            </a:pPr>
            <a:r>
              <a:rPr lang="en-US" sz="1200" dirty="0" smtClean="0"/>
              <a:t> </a:t>
            </a:r>
            <a:endParaRPr kumimoji="0" lang="en-US" sz="1200" b="0" i="0" u="none" strike="noStrike" cap="none" normalizeH="0" baseline="0" dirty="0" smtClean="0">
              <a:ln>
                <a:noFill/>
              </a:ln>
              <a:solidFill>
                <a:srgbClr val="222222"/>
              </a:solidFill>
              <a:effectLst/>
              <a:latin typeface="aktiv-grotesk"/>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6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smtClean="0">
                <a:ln>
                  <a:noFill/>
                </a:ln>
                <a:solidFill>
                  <a:srgbClr val="222222"/>
                </a:solidFill>
                <a:effectLst/>
                <a:latin typeface="aktiv-grotesk"/>
                <a:cs typeface="Arial" pitchFamily="34" charset="0"/>
              </a:rPr>
              <a:t>   </a:t>
            </a:r>
            <a:endParaRPr kumimoji="0" lang="en-US" sz="1900" b="0" i="0" u="none" strike="noStrike" cap="none" normalizeH="0" baseline="0" dirty="0" smtClean="0">
              <a:ln>
                <a:noFill/>
              </a:ln>
              <a:solidFill>
                <a:srgbClr val="222222"/>
              </a:solidFill>
              <a:effectLst/>
              <a:latin typeface="aktiv-grotesk"/>
              <a:cs typeface="Arial" pitchFamily="34" charset="0"/>
            </a:endParaRPr>
          </a:p>
        </p:txBody>
      </p:sp>
      <p:sp>
        <p:nvSpPr>
          <p:cNvPr id="56324" name="AutoShape 4" descr="https://www.rocscience.com/help/swedge/image/equations/eq_dist_gamma2.gif"/>
          <p:cNvSpPr>
            <a:spLocks noChangeAspect="1" noChangeArrowheads="1"/>
          </p:cNvSpPr>
          <p:nvPr/>
        </p:nvSpPr>
        <p:spPr bwMode="auto">
          <a:xfrm>
            <a:off x="85725" y="0"/>
            <a:ext cx="304800" cy="304800"/>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56325" name="Picture 5"/>
          <p:cNvPicPr>
            <a:picLocks noChangeAspect="1" noChangeArrowheads="1"/>
          </p:cNvPicPr>
          <p:nvPr/>
        </p:nvPicPr>
        <p:blipFill>
          <a:blip r:embed="rId4"/>
          <a:srcRect/>
          <a:stretch>
            <a:fillRect/>
          </a:stretch>
        </p:blipFill>
        <p:spPr bwMode="auto">
          <a:xfrm>
            <a:off x="5929322" y="5500702"/>
            <a:ext cx="2857488" cy="1072881"/>
          </a:xfrm>
          <a:prstGeom prst="rect">
            <a:avLst/>
          </a:prstGeom>
          <a:noFill/>
          <a:ln w="9525">
            <a:noFill/>
            <a:miter lim="800000"/>
            <a:headEnd/>
            <a:tailEnd/>
          </a:ln>
          <a:effectLst/>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71472" y="857232"/>
            <a:ext cx="8001056" cy="1477328"/>
          </a:xfrm>
          <a:prstGeom prst="rect">
            <a:avLst/>
          </a:prstGeom>
        </p:spPr>
        <p:txBody>
          <a:bodyPr wrap="square">
            <a:spAutoFit/>
          </a:bodyPr>
          <a:lstStyle/>
          <a:p>
            <a:r>
              <a:rPr lang="en-US" dirty="0" smtClean="0"/>
              <a:t> Draw a careful sketch of the gamma probability density functions in each of the following cases:</a:t>
            </a:r>
          </a:p>
          <a:p>
            <a:pPr marL="342900" indent="-342900">
              <a:buAutoNum type="alphaLcPeriod"/>
            </a:pPr>
            <a:r>
              <a:rPr lang="en-US" dirty="0" smtClean="0"/>
              <a:t>0&lt; alpha &lt;1. </a:t>
            </a:r>
          </a:p>
          <a:p>
            <a:pPr marL="342900" indent="-342900">
              <a:buAutoNum type="alphaLcPeriod"/>
            </a:pPr>
            <a:r>
              <a:rPr lang="en-US" dirty="0" smtClean="0"/>
              <a:t> k=1</a:t>
            </a:r>
          </a:p>
          <a:p>
            <a:pPr marL="342900" indent="-342900">
              <a:buAutoNum type="alphaLcPeriod"/>
            </a:pPr>
            <a:r>
              <a:rPr lang="en-US" dirty="0" smtClean="0"/>
              <a:t>k &gt;1. </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00034" y="1"/>
            <a:ext cx="7772400" cy="500042"/>
          </a:xfrm>
        </p:spPr>
        <p:txBody>
          <a:bodyPr>
            <a:normAutofit fontScale="90000"/>
          </a:bodyPr>
          <a:lstStyle/>
          <a:p>
            <a:r>
              <a:rPr lang="en-IN" dirty="0" smtClean="0"/>
              <a:t>Application</a:t>
            </a:r>
            <a:endParaRPr lang="en-US" dirty="0"/>
          </a:p>
        </p:txBody>
      </p:sp>
      <p:sp>
        <p:nvSpPr>
          <p:cNvPr id="3" name="Subtitle 2"/>
          <p:cNvSpPr>
            <a:spLocks noGrp="1"/>
          </p:cNvSpPr>
          <p:nvPr>
            <p:ph type="subTitle" idx="1"/>
          </p:nvPr>
        </p:nvSpPr>
        <p:spPr>
          <a:xfrm>
            <a:off x="214282" y="1000108"/>
            <a:ext cx="8501122" cy="4786346"/>
          </a:xfrm>
        </p:spPr>
        <p:txBody>
          <a:bodyPr>
            <a:normAutofit fontScale="85000" lnSpcReduction="10000"/>
          </a:bodyPr>
          <a:lstStyle/>
          <a:p>
            <a:pPr algn="l">
              <a:buFont typeface="Arial" pitchFamily="34" charset="0"/>
              <a:buChar char="•"/>
            </a:pPr>
            <a:r>
              <a:rPr lang="en-US" b="1" dirty="0" smtClean="0">
                <a:solidFill>
                  <a:schemeClr val="tx1"/>
                </a:solidFill>
              </a:rPr>
              <a:t>The gamma distribution has been used to model the size of </a:t>
            </a:r>
            <a:r>
              <a:rPr lang="en-US" b="1" dirty="0" smtClean="0">
                <a:solidFill>
                  <a:schemeClr val="tx1"/>
                </a:solidFill>
                <a:hlinkClick r:id="rId2" tooltip="Insurance policy"/>
              </a:rPr>
              <a:t>insurance claims</a:t>
            </a:r>
            <a:r>
              <a:rPr lang="en-US" b="1" baseline="30000" dirty="0" smtClean="0">
                <a:solidFill>
                  <a:schemeClr val="tx1"/>
                </a:solidFill>
              </a:rPr>
              <a:t> </a:t>
            </a:r>
            <a:r>
              <a:rPr lang="en-US" b="1" dirty="0" smtClean="0">
                <a:solidFill>
                  <a:schemeClr val="tx1"/>
                </a:solidFill>
              </a:rPr>
              <a:t>and rainfalls.</a:t>
            </a:r>
            <a:r>
              <a:rPr lang="en-US" b="1" baseline="30000" dirty="0" smtClean="0">
                <a:solidFill>
                  <a:schemeClr val="tx1"/>
                </a:solidFill>
                <a:hlinkClick r:id="rId3"/>
              </a:rPr>
              <a:t>[21]</a:t>
            </a:r>
            <a:r>
              <a:rPr lang="en-US" b="1" dirty="0" smtClean="0">
                <a:solidFill>
                  <a:schemeClr val="tx1"/>
                </a:solidFill>
              </a:rPr>
              <a:t> This means that aggregate insurance claims and the amount of rainfall accumulated in a reservoir are </a:t>
            </a:r>
            <a:r>
              <a:rPr lang="en-US" b="1" dirty="0" err="1" smtClean="0">
                <a:solidFill>
                  <a:schemeClr val="tx1"/>
                </a:solidFill>
              </a:rPr>
              <a:t>modelled</a:t>
            </a:r>
            <a:r>
              <a:rPr lang="en-US" b="1" dirty="0" smtClean="0">
                <a:solidFill>
                  <a:schemeClr val="tx1"/>
                </a:solidFill>
              </a:rPr>
              <a:t> by a </a:t>
            </a:r>
            <a:r>
              <a:rPr lang="en-US" b="1" dirty="0" smtClean="0">
                <a:solidFill>
                  <a:schemeClr val="tx1"/>
                </a:solidFill>
                <a:hlinkClick r:id="rId4" tooltip="Gamma process"/>
              </a:rPr>
              <a:t>gamma process</a:t>
            </a:r>
            <a:r>
              <a:rPr lang="en-US" b="1" dirty="0" smtClean="0">
                <a:solidFill>
                  <a:schemeClr val="tx1"/>
                </a:solidFill>
              </a:rPr>
              <a:t> </a:t>
            </a:r>
          </a:p>
          <a:p>
            <a:pPr algn="l">
              <a:buFont typeface="Arial" pitchFamily="34" charset="0"/>
              <a:buChar char="•"/>
            </a:pPr>
            <a:r>
              <a:rPr lang="en-US" b="1" dirty="0" smtClean="0">
                <a:solidFill>
                  <a:schemeClr val="tx1"/>
                </a:solidFill>
              </a:rPr>
              <a:t>In wireless communication, the gamma distribution is use to model the </a:t>
            </a:r>
            <a:r>
              <a:rPr lang="en-US" b="1" dirty="0" smtClean="0">
                <a:solidFill>
                  <a:schemeClr val="tx1"/>
                </a:solidFill>
                <a:hlinkClick r:id="rId5" tooltip="Multi-path fading"/>
              </a:rPr>
              <a:t>multi-path fading</a:t>
            </a:r>
            <a:r>
              <a:rPr lang="en-US" b="1" dirty="0" smtClean="0">
                <a:solidFill>
                  <a:schemeClr val="tx1"/>
                </a:solidFill>
              </a:rPr>
              <a:t> of signal power;</a:t>
            </a:r>
          </a:p>
          <a:p>
            <a:pPr algn="l">
              <a:buFont typeface="Arial" pitchFamily="34" charset="0"/>
              <a:buChar char="•"/>
            </a:pPr>
            <a:r>
              <a:rPr lang="en-US" b="1" dirty="0" smtClean="0">
                <a:solidFill>
                  <a:schemeClr val="tx1"/>
                </a:solidFill>
              </a:rPr>
              <a:t>In </a:t>
            </a:r>
            <a:r>
              <a:rPr lang="en-US" b="1" dirty="0" smtClean="0">
                <a:solidFill>
                  <a:schemeClr val="tx1"/>
                </a:solidFill>
                <a:hlinkClick r:id="rId6" tooltip="Oncology"/>
              </a:rPr>
              <a:t>oncology</a:t>
            </a:r>
            <a:r>
              <a:rPr lang="en-US" b="1" dirty="0" smtClean="0">
                <a:solidFill>
                  <a:schemeClr val="tx1"/>
                </a:solidFill>
              </a:rPr>
              <a:t>, the age distribution of </a:t>
            </a:r>
            <a:r>
              <a:rPr lang="en-US" b="1" dirty="0" smtClean="0">
                <a:solidFill>
                  <a:schemeClr val="tx1"/>
                </a:solidFill>
                <a:hlinkClick r:id="rId7" tooltip="Cancer"/>
              </a:rPr>
              <a:t>cancer</a:t>
            </a:r>
            <a:r>
              <a:rPr lang="en-US" b="1" dirty="0" smtClean="0">
                <a:solidFill>
                  <a:schemeClr val="tx1"/>
                </a:solidFill>
              </a:rPr>
              <a:t> </a:t>
            </a:r>
            <a:r>
              <a:rPr lang="en-US" b="1" dirty="0" smtClean="0">
                <a:solidFill>
                  <a:schemeClr val="tx1"/>
                </a:solidFill>
                <a:hlinkClick r:id="rId8" tooltip="Disease incidence"/>
              </a:rPr>
              <a:t>incidence</a:t>
            </a:r>
            <a:r>
              <a:rPr lang="en-US" b="1" dirty="0" smtClean="0">
                <a:solidFill>
                  <a:schemeClr val="tx1"/>
                </a:solidFill>
              </a:rPr>
              <a:t> often follows the gamma distribution, whereas the shape and scale parameters predict, respectively, the number of </a:t>
            </a:r>
            <a:r>
              <a:rPr lang="en-US" b="1" dirty="0" smtClean="0">
                <a:solidFill>
                  <a:schemeClr val="tx1"/>
                </a:solidFill>
                <a:hlinkClick r:id="rId9" tooltip="Carcinogenesis"/>
              </a:rPr>
              <a:t>driver events</a:t>
            </a:r>
            <a:r>
              <a:rPr lang="en-US" b="1" dirty="0" smtClean="0">
                <a:solidFill>
                  <a:schemeClr val="tx1"/>
                </a:solidFill>
              </a:rPr>
              <a:t> and the time interval between them .</a:t>
            </a:r>
          </a:p>
          <a:p>
            <a:pPr algn="l"/>
            <a:endParaRPr lang="en-US" b="1" dirty="0">
              <a:solidFill>
                <a:schemeClr val="tx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5" name="Picture 3"/>
          <p:cNvPicPr>
            <a:picLocks noChangeAspect="1" noChangeArrowheads="1"/>
          </p:cNvPicPr>
          <p:nvPr/>
        </p:nvPicPr>
        <p:blipFill>
          <a:blip r:embed="rId2"/>
          <a:srcRect/>
          <a:stretch>
            <a:fillRect/>
          </a:stretch>
        </p:blipFill>
        <p:spPr bwMode="auto">
          <a:xfrm>
            <a:off x="142844" y="357166"/>
            <a:ext cx="8572500" cy="1714500"/>
          </a:xfrm>
          <a:prstGeom prst="rect">
            <a:avLst/>
          </a:prstGeom>
          <a:noFill/>
          <a:ln w="9525">
            <a:noFill/>
            <a:miter lim="800000"/>
            <a:headEnd/>
            <a:tailEnd/>
          </a:ln>
          <a:effectLst/>
        </p:spPr>
      </p:pic>
      <p:pic>
        <p:nvPicPr>
          <p:cNvPr id="3076" name="Picture 4"/>
          <p:cNvPicPr>
            <a:picLocks noChangeAspect="1" noChangeArrowheads="1"/>
          </p:cNvPicPr>
          <p:nvPr/>
        </p:nvPicPr>
        <p:blipFill>
          <a:blip r:embed="rId3"/>
          <a:srcRect/>
          <a:stretch>
            <a:fillRect/>
          </a:stretch>
        </p:blipFill>
        <p:spPr bwMode="auto">
          <a:xfrm>
            <a:off x="0" y="2143116"/>
            <a:ext cx="7423150" cy="3505200"/>
          </a:xfrm>
          <a:prstGeom prst="rect">
            <a:avLst/>
          </a:prstGeom>
          <a:noFill/>
          <a:ln w="9525">
            <a:noFill/>
            <a:miter lim="800000"/>
            <a:headEnd/>
            <a:tailEnd/>
          </a:ln>
          <a:effectLst/>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smtClean="0"/>
              <a:t>Beta Distribution</a:t>
            </a:r>
            <a:endParaRPr lang="en-US" dirty="0"/>
          </a:p>
        </p:txBody>
      </p:sp>
      <p:sp>
        <p:nvSpPr>
          <p:cNvPr id="3" name="Subtitle 2"/>
          <p:cNvSpPr>
            <a:spLocks noGrp="1"/>
          </p:cNvSpPr>
          <p:nvPr>
            <p:ph type="subTitle" idx="1"/>
          </p:nvPr>
        </p:nvSpPr>
        <p:spPr/>
        <p:txBody>
          <a:bodyPr/>
          <a:lstStyle/>
          <a:p>
            <a:endParaRPr lang="en-US"/>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59394" name="Rectangle 2"/>
          <p:cNvSpPr>
            <a:spLocks noChangeArrowheads="1"/>
          </p:cNvSpPr>
          <p:nvPr/>
        </p:nvSpPr>
        <p:spPr bwMode="auto">
          <a:xfrm>
            <a:off x="0" y="0"/>
            <a:ext cx="8929718" cy="2140956"/>
          </a:xfrm>
          <a:prstGeom prst="rect">
            <a:avLst/>
          </a:prstGeom>
          <a:solidFill>
            <a:srgbClr val="FFFFFF"/>
          </a:solidFill>
          <a:ln w="9525">
            <a:noFill/>
            <a:miter lim="800000"/>
            <a:headEnd/>
            <a:tailEnd/>
          </a:ln>
          <a:effectLst/>
        </p:spPr>
        <p:txBody>
          <a:bodyPr vert="horz" wrap="square" lIns="253920" tIns="31740" rIns="0" bIns="1587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900" b="0" i="0" u="none" strike="noStrike" cap="none" normalizeH="0" baseline="0" dirty="0" smtClean="0">
                <a:ln>
                  <a:noFill/>
                </a:ln>
                <a:solidFill>
                  <a:srgbClr val="222222"/>
                </a:solidFill>
                <a:effectLst/>
                <a:latin typeface="+mj-lt"/>
                <a:cs typeface="Arial" pitchFamily="34" charset="0"/>
              </a:rPr>
              <a:t>The </a:t>
            </a:r>
            <a:r>
              <a:rPr kumimoji="0" lang="en-US" sz="2900" b="0" i="0" u="none" strike="noStrike" cap="none" normalizeH="0" baseline="0" dirty="0" smtClean="0">
                <a:ln>
                  <a:noFill/>
                </a:ln>
                <a:solidFill>
                  <a:srgbClr val="0B0080"/>
                </a:solidFill>
                <a:effectLst/>
                <a:latin typeface="+mj-lt"/>
                <a:cs typeface="Arial" pitchFamily="34" charset="0"/>
                <a:hlinkClick r:id="rId2" tooltip="Probability density function"/>
              </a:rPr>
              <a:t>probability density function</a:t>
            </a:r>
            <a:r>
              <a:rPr kumimoji="0" lang="en-US" sz="2900" b="0" i="0" u="none" strike="noStrike" cap="none" normalizeH="0" baseline="0" dirty="0" smtClean="0">
                <a:ln>
                  <a:noFill/>
                </a:ln>
                <a:solidFill>
                  <a:srgbClr val="222222"/>
                </a:solidFill>
                <a:effectLst/>
                <a:latin typeface="+mj-lt"/>
                <a:cs typeface="Arial" pitchFamily="34" charset="0"/>
              </a:rPr>
              <a:t> (</a:t>
            </a:r>
            <a:r>
              <a:rPr kumimoji="0" lang="en-US" sz="2900" b="0" i="0" u="none" strike="noStrike" cap="none" normalizeH="0" baseline="0" dirty="0" err="1" smtClean="0">
                <a:ln>
                  <a:noFill/>
                </a:ln>
                <a:solidFill>
                  <a:srgbClr val="222222"/>
                </a:solidFill>
                <a:effectLst/>
                <a:latin typeface="+mj-lt"/>
                <a:cs typeface="Arial" pitchFamily="34" charset="0"/>
              </a:rPr>
              <a:t>pdf</a:t>
            </a:r>
            <a:r>
              <a:rPr kumimoji="0" lang="en-US" sz="2900" b="0" i="0" u="none" strike="noStrike" cap="none" normalizeH="0" baseline="0" dirty="0" smtClean="0">
                <a:ln>
                  <a:noFill/>
                </a:ln>
                <a:solidFill>
                  <a:srgbClr val="222222"/>
                </a:solidFill>
                <a:effectLst/>
                <a:latin typeface="+mj-lt"/>
                <a:cs typeface="Arial" pitchFamily="34" charset="0"/>
              </a:rPr>
              <a:t>) of the beta distribution, for 0 ≤ </a:t>
            </a:r>
            <a:r>
              <a:rPr kumimoji="0" lang="en-US" sz="2900" b="0" i="1" u="none" strike="noStrike" cap="none" normalizeH="0" baseline="0" dirty="0" smtClean="0">
                <a:ln>
                  <a:noFill/>
                </a:ln>
                <a:solidFill>
                  <a:srgbClr val="222222"/>
                </a:solidFill>
                <a:effectLst/>
                <a:latin typeface="+mj-lt"/>
                <a:cs typeface="Arial" pitchFamily="34" charset="0"/>
              </a:rPr>
              <a:t>x</a:t>
            </a:r>
            <a:r>
              <a:rPr kumimoji="0" lang="en-US" sz="2900" b="0" i="0" u="none" strike="noStrike" cap="none" normalizeH="0" baseline="0" dirty="0" smtClean="0">
                <a:ln>
                  <a:noFill/>
                </a:ln>
                <a:solidFill>
                  <a:srgbClr val="222222"/>
                </a:solidFill>
                <a:effectLst/>
                <a:latin typeface="+mj-lt"/>
                <a:cs typeface="Arial" pitchFamily="34" charset="0"/>
              </a:rPr>
              <a:t> ≤ 1, and shape parameters </a:t>
            </a:r>
            <a:r>
              <a:rPr kumimoji="0" lang="en-US" sz="2900" b="0" i="1" u="none" strike="noStrike" cap="none" normalizeH="0" baseline="0" dirty="0" smtClean="0">
                <a:ln>
                  <a:noFill/>
                </a:ln>
                <a:solidFill>
                  <a:srgbClr val="222222"/>
                </a:solidFill>
                <a:effectLst/>
                <a:latin typeface="+mj-lt"/>
                <a:cs typeface="Arial" pitchFamily="34" charset="0"/>
              </a:rPr>
              <a:t>α</a:t>
            </a:r>
            <a:r>
              <a:rPr kumimoji="0" lang="en-US" sz="2900" b="0" i="0" u="none" strike="noStrike" cap="none" normalizeH="0" baseline="0" dirty="0" smtClean="0">
                <a:ln>
                  <a:noFill/>
                </a:ln>
                <a:solidFill>
                  <a:srgbClr val="222222"/>
                </a:solidFill>
                <a:effectLst/>
                <a:latin typeface="+mj-lt"/>
                <a:cs typeface="Arial" pitchFamily="34" charset="0"/>
              </a:rPr>
              <a:t>, </a:t>
            </a:r>
            <a:r>
              <a:rPr kumimoji="0" lang="en-US" sz="2900" b="0" i="1" u="none" strike="noStrike" cap="none" normalizeH="0" baseline="0" dirty="0" smtClean="0">
                <a:ln>
                  <a:noFill/>
                </a:ln>
                <a:solidFill>
                  <a:srgbClr val="222222"/>
                </a:solidFill>
                <a:effectLst/>
                <a:latin typeface="+mj-lt"/>
                <a:cs typeface="Arial" pitchFamily="34" charset="0"/>
              </a:rPr>
              <a:t>β</a:t>
            </a:r>
            <a:r>
              <a:rPr kumimoji="0" lang="en-US" sz="2900" b="0" i="0" u="none" strike="noStrike" cap="none" normalizeH="0" baseline="0" dirty="0" smtClean="0">
                <a:ln>
                  <a:noFill/>
                </a:ln>
                <a:solidFill>
                  <a:srgbClr val="222222"/>
                </a:solidFill>
                <a:effectLst/>
                <a:latin typeface="+mj-lt"/>
                <a:cs typeface="Arial" pitchFamily="34" charset="0"/>
              </a:rPr>
              <a:t> &gt; 0, is a </a:t>
            </a:r>
            <a:r>
              <a:rPr kumimoji="0" lang="en-US" sz="2900" b="0" i="0" u="none" strike="noStrike" cap="none" normalizeH="0" baseline="0" dirty="0" smtClean="0">
                <a:ln>
                  <a:noFill/>
                </a:ln>
                <a:solidFill>
                  <a:srgbClr val="0B0080"/>
                </a:solidFill>
                <a:effectLst/>
                <a:latin typeface="+mj-lt"/>
                <a:cs typeface="Arial" pitchFamily="34" charset="0"/>
                <a:hlinkClick r:id="rId3" tooltip="Power function"/>
              </a:rPr>
              <a:t>power function</a:t>
            </a:r>
            <a:r>
              <a:rPr kumimoji="0" lang="en-US" sz="2900" b="0" i="0" u="none" strike="noStrike" cap="none" normalizeH="0" baseline="0" dirty="0" smtClean="0">
                <a:ln>
                  <a:noFill/>
                </a:ln>
                <a:solidFill>
                  <a:srgbClr val="222222"/>
                </a:solidFill>
                <a:effectLst/>
                <a:latin typeface="+mj-lt"/>
                <a:cs typeface="Arial" pitchFamily="34" charset="0"/>
              </a:rPr>
              <a:t> of the variable </a:t>
            </a:r>
            <a:r>
              <a:rPr kumimoji="0" lang="en-US" sz="2900" b="0" i="1" u="none" strike="noStrike" cap="none" normalizeH="0" baseline="0" dirty="0" smtClean="0">
                <a:ln>
                  <a:noFill/>
                </a:ln>
                <a:solidFill>
                  <a:srgbClr val="222222"/>
                </a:solidFill>
                <a:effectLst/>
                <a:latin typeface="+mj-lt"/>
                <a:cs typeface="Arial" pitchFamily="34" charset="0"/>
              </a:rPr>
              <a:t>x</a:t>
            </a:r>
            <a:r>
              <a:rPr kumimoji="0" lang="en-US" sz="2900" b="0" i="0" u="none" strike="noStrike" cap="none" normalizeH="0" baseline="0" dirty="0" smtClean="0">
                <a:ln>
                  <a:noFill/>
                </a:ln>
                <a:solidFill>
                  <a:srgbClr val="222222"/>
                </a:solidFill>
                <a:effectLst/>
                <a:latin typeface="+mj-lt"/>
                <a:cs typeface="Arial" pitchFamily="34" charset="0"/>
              </a:rPr>
              <a:t> and of its </a:t>
            </a:r>
            <a:r>
              <a:rPr kumimoji="0" lang="en-US" sz="2900" b="0" i="0" u="none" strike="noStrike" cap="none" normalizeH="0" baseline="0" dirty="0" smtClean="0">
                <a:ln>
                  <a:noFill/>
                </a:ln>
                <a:solidFill>
                  <a:srgbClr val="0B0080"/>
                </a:solidFill>
                <a:effectLst/>
                <a:latin typeface="+mj-lt"/>
                <a:cs typeface="Arial" pitchFamily="34" charset="0"/>
                <a:hlinkClick r:id="rId4" tooltip="Reflection formula"/>
              </a:rPr>
              <a:t>reflection</a:t>
            </a:r>
            <a:r>
              <a:rPr kumimoji="0" lang="en-US" sz="2900" b="0" i="0" u="none" strike="noStrike" cap="none" normalizeH="0" baseline="0" dirty="0" smtClean="0">
                <a:ln>
                  <a:noFill/>
                </a:ln>
                <a:solidFill>
                  <a:srgbClr val="222222"/>
                </a:solidFill>
                <a:effectLst/>
                <a:latin typeface="+mj-lt"/>
                <a:cs typeface="Arial" pitchFamily="34" charset="0"/>
              </a:rPr>
              <a:t> (1 − </a:t>
            </a:r>
            <a:r>
              <a:rPr kumimoji="0" lang="en-US" sz="2900" b="0" i="1" u="none" strike="noStrike" cap="none" normalizeH="0" baseline="0" dirty="0" smtClean="0">
                <a:ln>
                  <a:noFill/>
                </a:ln>
                <a:solidFill>
                  <a:srgbClr val="222222"/>
                </a:solidFill>
                <a:effectLst/>
                <a:latin typeface="+mj-lt"/>
                <a:cs typeface="Arial" pitchFamily="34" charset="0"/>
              </a:rPr>
              <a:t>x</a:t>
            </a:r>
            <a:r>
              <a:rPr kumimoji="0" lang="en-US" sz="2900" b="0" i="0" u="none" strike="noStrike" cap="none" normalizeH="0" baseline="0" dirty="0" smtClean="0">
                <a:ln>
                  <a:noFill/>
                </a:ln>
                <a:solidFill>
                  <a:srgbClr val="222222"/>
                </a:solidFill>
                <a:effectLst/>
                <a:latin typeface="+mj-lt"/>
                <a:cs typeface="Arial" pitchFamily="34" charset="0"/>
              </a:rPr>
              <a:t>) as follows:</a:t>
            </a:r>
            <a:endParaRPr kumimoji="0" lang="en-US" sz="2900" b="0" i="0" u="none" strike="noStrike" cap="none" normalizeH="0" baseline="0" dirty="0" smtClean="0">
              <a:ln>
                <a:noFill/>
              </a:ln>
              <a:solidFill>
                <a:schemeClr val="tx1"/>
              </a:solidFill>
              <a:effectLst/>
              <a:latin typeface="+mj-lt"/>
              <a:cs typeface="Arial" pitchFamily="34" charset="0"/>
            </a:endParaRPr>
          </a:p>
          <a:p>
            <a:pPr marL="457200" marR="0" lvl="1" indent="-45720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rgbClr val="222222"/>
                </a:solidFill>
                <a:effectLst/>
                <a:latin typeface="Arial" pitchFamily="34" charset="0"/>
                <a:cs typeface="Arial" pitchFamily="34" charset="0"/>
              </a:rPr>
              <a:t>  </a:t>
            </a:r>
            <a:endParaRPr kumimoji="0" lang="en-US" sz="1900" b="0" i="0" u="none" strike="noStrike" cap="none" normalizeH="0" baseline="0" dirty="0" smtClean="0">
              <a:ln>
                <a:noFill/>
              </a:ln>
              <a:solidFill>
                <a:srgbClr val="222222"/>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dirty="0" smtClean="0">
              <a:ln>
                <a:noFill/>
              </a:ln>
              <a:solidFill>
                <a:srgbClr val="222222"/>
              </a:solidFill>
              <a:effectLst/>
              <a:latin typeface="Arial" pitchFamily="34" charset="0"/>
              <a:cs typeface="Arial" pitchFamily="34" charset="0"/>
            </a:endParaRPr>
          </a:p>
        </p:txBody>
      </p:sp>
      <p:sp>
        <p:nvSpPr>
          <p:cNvPr id="59395" name="AutoShape 3" descr="{\displaystyle {\begin{aligned}f(x;\alpha ,\beta )&amp;=\mathrm {constant} \cdot x^{\alpha -1}(1-x)^{\beta -1}\\[3pt]&amp;={\frac {x^{\alpha -1}(1-x)^{\beta -1}}{\displaystyle \int _{0}^{1}u^{\alpha -1}(1-u)^{\beta -1}\,du}}\\[6pt]&amp;={\frac {\Gamma (\alpha +\beta )}{\Gamma (\alpha )\Gamma (\beta )}}\,x^{\alpha -1}(1-x)^{\beta -1}\\[6pt]&amp;={\frac {1}{\mathrm {B} (\alpha ,\beta )}}x^{\alpha -1}(1-x)^{\beta -1}\end{aligned}}}"/>
          <p:cNvSpPr>
            <a:spLocks noChangeAspect="1" noChangeArrowheads="1"/>
          </p:cNvSpPr>
          <p:nvPr/>
        </p:nvSpPr>
        <p:spPr bwMode="auto">
          <a:xfrm>
            <a:off x="288925" y="160338"/>
            <a:ext cx="304800" cy="304800"/>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59398" name="Picture 6"/>
          <p:cNvPicPr>
            <a:picLocks noChangeAspect="1" noChangeArrowheads="1"/>
          </p:cNvPicPr>
          <p:nvPr/>
        </p:nvPicPr>
        <p:blipFill>
          <a:blip r:embed="rId5"/>
          <a:srcRect/>
          <a:stretch>
            <a:fillRect/>
          </a:stretch>
        </p:blipFill>
        <p:spPr bwMode="auto">
          <a:xfrm>
            <a:off x="2019300" y="2547938"/>
            <a:ext cx="5105400" cy="1762125"/>
          </a:xfrm>
          <a:prstGeom prst="rect">
            <a:avLst/>
          </a:prstGeom>
          <a:noFill/>
          <a:ln w="9525">
            <a:noFill/>
            <a:miter lim="800000"/>
            <a:headEnd/>
            <a:tailEnd/>
          </a:ln>
          <a:effectLst/>
        </p:spPr>
      </p:pic>
      <p:pic>
        <p:nvPicPr>
          <p:cNvPr id="1026" name="Picture 2"/>
          <p:cNvPicPr>
            <a:picLocks noChangeAspect="1" noChangeArrowheads="1"/>
          </p:cNvPicPr>
          <p:nvPr/>
        </p:nvPicPr>
        <p:blipFill>
          <a:blip r:embed="rId6"/>
          <a:srcRect/>
          <a:stretch>
            <a:fillRect/>
          </a:stretch>
        </p:blipFill>
        <p:spPr bwMode="auto">
          <a:xfrm>
            <a:off x="1178696" y="4500570"/>
            <a:ext cx="1383508" cy="395288"/>
          </a:xfrm>
          <a:prstGeom prst="rect">
            <a:avLst/>
          </a:prstGeom>
          <a:noFill/>
          <a:ln w="9525">
            <a:noFill/>
            <a:miter lim="800000"/>
            <a:headEnd/>
            <a:tailEnd/>
          </a:ln>
          <a:effectLst/>
        </p:spPr>
      </p:pic>
      <p:pic>
        <p:nvPicPr>
          <p:cNvPr id="1027" name="Picture 3"/>
          <p:cNvPicPr>
            <a:picLocks noChangeAspect="1" noChangeArrowheads="1"/>
          </p:cNvPicPr>
          <p:nvPr/>
        </p:nvPicPr>
        <p:blipFill>
          <a:blip r:embed="rId7"/>
          <a:srcRect/>
          <a:stretch>
            <a:fillRect/>
          </a:stretch>
        </p:blipFill>
        <p:spPr bwMode="auto">
          <a:xfrm>
            <a:off x="2143108" y="4429132"/>
            <a:ext cx="1085850" cy="609600"/>
          </a:xfrm>
          <a:prstGeom prst="rect">
            <a:avLst/>
          </a:prstGeom>
          <a:noFill/>
          <a:ln w="9525">
            <a:noFill/>
            <a:miter lim="800000"/>
            <a:headEnd/>
            <a:tailEnd/>
          </a:ln>
          <a:effectLst/>
        </p:spPr>
      </p:pic>
      <p:pic>
        <p:nvPicPr>
          <p:cNvPr id="1028" name="Picture 4"/>
          <p:cNvPicPr>
            <a:picLocks noChangeAspect="1" noChangeArrowheads="1"/>
          </p:cNvPicPr>
          <p:nvPr/>
        </p:nvPicPr>
        <p:blipFill>
          <a:blip r:embed="rId8"/>
          <a:srcRect/>
          <a:stretch>
            <a:fillRect/>
          </a:stretch>
        </p:blipFill>
        <p:spPr bwMode="auto">
          <a:xfrm>
            <a:off x="857224" y="5143512"/>
            <a:ext cx="2924175" cy="1143000"/>
          </a:xfrm>
          <a:prstGeom prst="rect">
            <a:avLst/>
          </a:prstGeom>
          <a:noFill/>
          <a:ln w="9525">
            <a:noFill/>
            <a:miter lim="800000"/>
            <a:headEnd/>
            <a:tailEnd/>
          </a:ln>
          <a:effectLst/>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smtClean="0"/>
              <a:t>Exponential Distribution</a:t>
            </a:r>
            <a:endParaRPr lang="en-US" dirty="0"/>
          </a:p>
        </p:txBody>
      </p:sp>
      <p:sp>
        <p:nvSpPr>
          <p:cNvPr id="3" name="Subtitle 2"/>
          <p:cNvSpPr>
            <a:spLocks noGrp="1"/>
          </p:cNvSpPr>
          <p:nvPr>
            <p:ph type="subTitle" idx="1"/>
          </p:nvPr>
        </p:nvSpPr>
        <p:spPr/>
        <p:txBody>
          <a:bodyPr/>
          <a:lstStyle/>
          <a:p>
            <a:endParaRPr lang="en-US"/>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 name="Rectangle 1"/>
          <p:cNvSpPr>
            <a:spLocks noChangeArrowheads="1"/>
          </p:cNvSpPr>
          <p:nvPr/>
        </p:nvSpPr>
        <p:spPr bwMode="auto">
          <a:xfrm>
            <a:off x="0" y="785794"/>
            <a:ext cx="9144000" cy="166199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dirty="0" smtClean="0">
                <a:solidFill>
                  <a:srgbClr val="2D2D2D"/>
                </a:solidFill>
                <a:latin typeface="Poppins"/>
                <a:cs typeface="Arial" pitchFamily="34" charset="0"/>
              </a:rPr>
              <a:t>The exponential distribution represents a process in which events occur continuously and independently at a constant average rate.</a:t>
            </a:r>
            <a:r>
              <a:rPr lang="en-US" sz="800" dirty="0" smtClean="0">
                <a:latin typeface="Arial" pitchFamily="34" charset="0"/>
                <a:cs typeface="Arial" pitchFamily="34" charset="0"/>
              </a:rPr>
              <a:t/>
            </a:r>
            <a:br>
              <a:rPr lang="en-US" sz="800" dirty="0" smtClean="0">
                <a:latin typeface="Arial" pitchFamily="34" charset="0"/>
                <a:cs typeface="Arial" pitchFamily="34" charset="0"/>
              </a:rPr>
            </a:br>
            <a:r>
              <a:rPr lang="en-US" sz="2400" dirty="0" smtClean="0">
                <a:latin typeface="Arial" pitchFamily="34" charset="0"/>
                <a:cs typeface="Arial" pitchFamily="34" charset="0"/>
              </a:rPr>
              <a:t>  </a:t>
            </a:r>
            <a:r>
              <a:rPr lang="en-US" sz="4000" dirty="0" smtClean="0">
                <a:latin typeface="Arial" pitchFamily="34" charset="0"/>
                <a:cs typeface="Arial" pitchFamily="34" charset="0"/>
              </a:rPr>
              <a:t/>
            </a:r>
            <a:br>
              <a:rPr lang="en-US" sz="4000" dirty="0" smtClean="0">
                <a:latin typeface="Arial" pitchFamily="34" charset="0"/>
                <a:cs typeface="Arial" pitchFamily="34" charset="0"/>
              </a:rPr>
            </a:br>
            <a:r>
              <a:rPr lang="en-US" sz="2400" dirty="0" smtClean="0">
                <a:latin typeface="Arial" pitchFamily="34" charset="0"/>
                <a:cs typeface="Arial" pitchFamily="34" charset="0"/>
              </a:rPr>
              <a:t>  </a:t>
            </a:r>
            <a:r>
              <a:rPr lang="en-US" sz="2000" dirty="0" smtClean="0">
                <a:latin typeface="Arial" pitchFamily="34" charset="0"/>
                <a:cs typeface="Arial" pitchFamily="34" charset="0"/>
              </a:rPr>
              <a:t> </a:t>
            </a:r>
            <a:endParaRPr lang="en-US" sz="2400" dirty="0" smtClean="0">
              <a:latin typeface="Arial" pitchFamily="34" charset="0"/>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pic>
        <p:nvPicPr>
          <p:cNvPr id="2050" name="Picture 2" descr="exponential distribution"/>
          <p:cNvPicPr>
            <a:picLocks noChangeAspect="1" noChangeArrowheads="1"/>
          </p:cNvPicPr>
          <p:nvPr/>
        </p:nvPicPr>
        <p:blipFill>
          <a:blip r:embed="rId2"/>
          <a:srcRect/>
          <a:stretch>
            <a:fillRect/>
          </a:stretch>
        </p:blipFill>
        <p:spPr bwMode="auto">
          <a:xfrm>
            <a:off x="714348" y="1785926"/>
            <a:ext cx="7715304" cy="1000132"/>
          </a:xfrm>
          <a:prstGeom prst="rect">
            <a:avLst/>
          </a:prstGeom>
          <a:noFill/>
        </p:spPr>
      </p:pic>
      <p:pic>
        <p:nvPicPr>
          <p:cNvPr id="2051" name="Picture 3" descr="exponential distribution one"/>
          <p:cNvPicPr>
            <a:picLocks noChangeAspect="1" noChangeArrowheads="1"/>
          </p:cNvPicPr>
          <p:nvPr/>
        </p:nvPicPr>
        <p:blipFill>
          <a:blip r:embed="rId3"/>
          <a:srcRect/>
          <a:stretch>
            <a:fillRect/>
          </a:stretch>
        </p:blipFill>
        <p:spPr bwMode="auto">
          <a:xfrm>
            <a:off x="2857488" y="3286124"/>
            <a:ext cx="5258936" cy="785818"/>
          </a:xfrm>
          <a:prstGeom prst="rect">
            <a:avLst/>
          </a:prstGeom>
          <a:noFill/>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smtClean="0"/>
              <a:t>Uniform Distribution</a:t>
            </a:r>
            <a:endParaRPr lang="en-US" dirty="0"/>
          </a:p>
        </p:txBody>
      </p:sp>
      <p:sp>
        <p:nvSpPr>
          <p:cNvPr id="3" name="Subtitle 2"/>
          <p:cNvSpPr>
            <a:spLocks noGrp="1"/>
          </p:cNvSpPr>
          <p:nvPr>
            <p:ph type="subTitle" idx="1"/>
          </p:nvPr>
        </p:nvSpPr>
        <p:spPr/>
        <p:txBody>
          <a:bodyPr/>
          <a:lstStyle/>
          <a:p>
            <a:endParaRPr lang="en-US"/>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418" name="Picture 2"/>
          <p:cNvPicPr>
            <a:picLocks noChangeAspect="1" noChangeArrowheads="1"/>
          </p:cNvPicPr>
          <p:nvPr/>
        </p:nvPicPr>
        <p:blipFill>
          <a:blip r:embed="rId2"/>
          <a:srcRect/>
          <a:stretch>
            <a:fillRect/>
          </a:stretch>
        </p:blipFill>
        <p:spPr bwMode="auto">
          <a:xfrm>
            <a:off x="723900" y="2300288"/>
            <a:ext cx="7420000" cy="2176411"/>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err="1" smtClean="0"/>
              <a:t>Bivariate</a:t>
            </a:r>
            <a:r>
              <a:rPr lang="en-IN" dirty="0" smtClean="0"/>
              <a:t> Normal Distribution</a:t>
            </a:r>
            <a:endParaRPr lang="en-US" dirty="0"/>
          </a:p>
        </p:txBody>
      </p:sp>
      <p:sp>
        <p:nvSpPr>
          <p:cNvPr id="3" name="Subtitle 2"/>
          <p:cNvSpPr>
            <a:spLocks noGrp="1"/>
          </p:cNvSpPr>
          <p:nvPr>
            <p:ph type="subTitle" idx="1"/>
          </p:nvPr>
        </p:nvSpPr>
        <p:spPr/>
        <p:txBody>
          <a:bodyPr/>
          <a:lstStyle/>
          <a:p>
            <a:endParaRPr lang="en-US"/>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42844" y="571480"/>
            <a:ext cx="8715436" cy="1200329"/>
          </a:xfrm>
          <a:prstGeom prst="rect">
            <a:avLst/>
          </a:prstGeom>
        </p:spPr>
        <p:txBody>
          <a:bodyPr wrap="square">
            <a:spAutoFit/>
          </a:bodyPr>
          <a:lstStyle/>
          <a:p>
            <a:r>
              <a:rPr lang="en-US" dirty="0" smtClean="0"/>
              <a:t> </a:t>
            </a:r>
            <a:r>
              <a:rPr lang="en-US" b="1" dirty="0" smtClean="0"/>
              <a:t>A </a:t>
            </a:r>
            <a:r>
              <a:rPr lang="en-US" b="1" dirty="0" err="1" smtClean="0"/>
              <a:t>bivariate</a:t>
            </a:r>
            <a:r>
              <a:rPr lang="en-US" b="1" dirty="0" smtClean="0"/>
              <a:t> normal distribution is made up of two independent random variables. </a:t>
            </a:r>
            <a:r>
              <a:rPr lang="en-US" dirty="0" smtClean="0"/>
              <a:t>The two variables in a </a:t>
            </a:r>
            <a:r>
              <a:rPr lang="en-US" dirty="0" err="1" smtClean="0"/>
              <a:t>bivariate</a:t>
            </a:r>
            <a:r>
              <a:rPr lang="en-US" dirty="0" smtClean="0"/>
              <a:t> normal are both are normally distributed, and they have a normal distribution when both are added together. Visually, the </a:t>
            </a:r>
            <a:r>
              <a:rPr lang="en-US" dirty="0" err="1" smtClean="0"/>
              <a:t>bivariate</a:t>
            </a:r>
            <a:r>
              <a:rPr lang="en-US" dirty="0" smtClean="0"/>
              <a:t> normal distribution is a three-dimensional</a:t>
            </a:r>
            <a:r>
              <a:rPr lang="en-US" dirty="0" smtClean="0">
                <a:hlinkClick r:id="rId2"/>
              </a:rPr>
              <a:t> bell curve</a:t>
            </a:r>
            <a:r>
              <a:rPr lang="en-US" dirty="0" smtClean="0"/>
              <a:t>.</a:t>
            </a:r>
            <a:endParaRPr lang="en-US" dirty="0"/>
          </a:p>
        </p:txBody>
      </p:sp>
      <p:sp>
        <p:nvSpPr>
          <p:cNvPr id="3" name="Rectangle 2"/>
          <p:cNvSpPr/>
          <p:nvPr/>
        </p:nvSpPr>
        <p:spPr>
          <a:xfrm>
            <a:off x="571472" y="1928803"/>
            <a:ext cx="8286808" cy="2585323"/>
          </a:xfrm>
          <a:prstGeom prst="rect">
            <a:avLst/>
          </a:prstGeom>
        </p:spPr>
        <p:txBody>
          <a:bodyPr wrap="square">
            <a:spAutoFit/>
          </a:bodyPr>
          <a:lstStyle/>
          <a:p>
            <a:pPr fontAlgn="base"/>
            <a:r>
              <a:rPr lang="en-US" b="1" dirty="0" smtClean="0"/>
              <a:t>Some of the more common ways to characterize it include:</a:t>
            </a:r>
            <a:endParaRPr lang="en-US" dirty="0" smtClean="0"/>
          </a:p>
          <a:p>
            <a:pPr fontAlgn="base">
              <a:buFont typeface="Arial" pitchFamily="34" charset="0"/>
              <a:buChar char="•"/>
            </a:pPr>
            <a:r>
              <a:rPr lang="en-US" dirty="0" smtClean="0"/>
              <a:t>Random variables X &amp; Y are </a:t>
            </a:r>
            <a:r>
              <a:rPr lang="en-US" dirty="0" err="1" smtClean="0"/>
              <a:t>bivariate</a:t>
            </a:r>
            <a:r>
              <a:rPr lang="en-US" dirty="0" smtClean="0"/>
              <a:t> normal if </a:t>
            </a:r>
            <a:r>
              <a:rPr lang="en-US" dirty="0" err="1" smtClean="0"/>
              <a:t>aX</a:t>
            </a:r>
            <a:r>
              <a:rPr lang="en-US" dirty="0" smtClean="0"/>
              <a:t> + </a:t>
            </a:r>
            <a:r>
              <a:rPr lang="en-US" dirty="0" err="1" smtClean="0"/>
              <a:t>bY</a:t>
            </a:r>
            <a:r>
              <a:rPr lang="en-US" dirty="0" smtClean="0"/>
              <a:t> has a normal distribution for all </a:t>
            </a:r>
            <a:r>
              <a:rPr lang="en-US" dirty="0" err="1" smtClean="0"/>
              <a:t>a,b∈R</a:t>
            </a:r>
            <a:r>
              <a:rPr lang="en-US" dirty="0" smtClean="0"/>
              <a:t>.</a:t>
            </a:r>
          </a:p>
          <a:p>
            <a:pPr fontAlgn="base">
              <a:buFont typeface="Arial" pitchFamily="34" charset="0"/>
              <a:buChar char="•"/>
            </a:pPr>
            <a:r>
              <a:rPr lang="en-US" dirty="0" smtClean="0"/>
              <a:t>X and Y are jointly normal if they can be expressed as X = </a:t>
            </a:r>
            <a:r>
              <a:rPr lang="en-US" dirty="0" err="1" smtClean="0"/>
              <a:t>aU</a:t>
            </a:r>
            <a:r>
              <a:rPr lang="en-US" dirty="0" smtClean="0"/>
              <a:t> + </a:t>
            </a:r>
            <a:r>
              <a:rPr lang="en-US" dirty="0" err="1" smtClean="0"/>
              <a:t>bV</a:t>
            </a:r>
            <a:r>
              <a:rPr lang="en-US" dirty="0" smtClean="0"/>
              <a:t>, and Y = </a:t>
            </a:r>
            <a:r>
              <a:rPr lang="en-US" dirty="0" err="1" smtClean="0"/>
              <a:t>cU</a:t>
            </a:r>
            <a:r>
              <a:rPr lang="en-US" dirty="0" smtClean="0"/>
              <a:t> + </a:t>
            </a:r>
            <a:r>
              <a:rPr lang="en-US" dirty="0" err="1" smtClean="0"/>
              <a:t>dV</a:t>
            </a:r>
            <a:r>
              <a:rPr lang="en-US" dirty="0" smtClean="0"/>
              <a:t> (</a:t>
            </a:r>
            <a:r>
              <a:rPr lang="en-US" dirty="0" err="1" smtClean="0"/>
              <a:t>Bertsekas</a:t>
            </a:r>
            <a:r>
              <a:rPr lang="en-US" dirty="0" smtClean="0"/>
              <a:t> &amp; </a:t>
            </a:r>
            <a:r>
              <a:rPr lang="en-US" dirty="0" err="1" smtClean="0"/>
              <a:t>Tsitsiklis</a:t>
            </a:r>
            <a:r>
              <a:rPr lang="en-US" dirty="0" smtClean="0"/>
              <a:t>, 2002)</a:t>
            </a:r>
          </a:p>
          <a:p>
            <a:pPr fontAlgn="base">
              <a:buFont typeface="Arial" pitchFamily="34" charset="0"/>
              <a:buChar char="•"/>
            </a:pPr>
            <a:r>
              <a:rPr lang="en-US" dirty="0" smtClean="0"/>
              <a:t>If a and b are non-zero constants, </a:t>
            </a:r>
            <a:r>
              <a:rPr lang="en-US" dirty="0" err="1" smtClean="0"/>
              <a:t>aX</a:t>
            </a:r>
            <a:r>
              <a:rPr lang="en-US" dirty="0" smtClean="0"/>
              <a:t> + </a:t>
            </a:r>
            <a:r>
              <a:rPr lang="en-US" dirty="0" err="1" smtClean="0"/>
              <a:t>bY</a:t>
            </a:r>
            <a:r>
              <a:rPr lang="en-US" dirty="0" smtClean="0"/>
              <a:t> has a normal distribution (Johnson &amp; </a:t>
            </a:r>
            <a:r>
              <a:rPr lang="en-US" dirty="0" err="1" smtClean="0"/>
              <a:t>Kotz</a:t>
            </a:r>
            <a:r>
              <a:rPr lang="en-US" dirty="0" smtClean="0"/>
              <a:t>, 1972).</a:t>
            </a:r>
          </a:p>
          <a:p>
            <a:pPr fontAlgn="base">
              <a:buFont typeface="Arial" pitchFamily="34" charset="0"/>
              <a:buChar char="•"/>
            </a:pPr>
            <a:r>
              <a:rPr lang="en-US" dirty="0" smtClean="0"/>
              <a:t>If X – </a:t>
            </a:r>
            <a:r>
              <a:rPr lang="en-US" dirty="0" err="1" smtClean="0"/>
              <a:t>aY</a:t>
            </a:r>
            <a:r>
              <a:rPr lang="en-US" dirty="0" smtClean="0"/>
              <a:t> and Y are independent and if Y – </a:t>
            </a:r>
            <a:r>
              <a:rPr lang="en-US" dirty="0" err="1" smtClean="0"/>
              <a:t>bx</a:t>
            </a:r>
            <a:r>
              <a:rPr lang="en-US" dirty="0" smtClean="0"/>
              <a:t> and X are independent for all </a:t>
            </a:r>
            <a:r>
              <a:rPr lang="en-US" dirty="0" err="1" smtClean="0"/>
              <a:t>a,b</a:t>
            </a:r>
            <a:r>
              <a:rPr lang="en-US" dirty="0" smtClean="0"/>
              <a:t> (such that </a:t>
            </a:r>
            <a:r>
              <a:rPr lang="en-US" dirty="0" err="1" smtClean="0"/>
              <a:t>ab</a:t>
            </a:r>
            <a:r>
              <a:rPr lang="en-US" dirty="0" smtClean="0"/>
              <a:t> ≠ 0 or 1), then (X,Y) has a normal distribution (</a:t>
            </a:r>
            <a:r>
              <a:rPr lang="en-US" dirty="0" err="1" smtClean="0"/>
              <a:t>Rao</a:t>
            </a:r>
            <a:r>
              <a:rPr lang="en-US" dirty="0" smtClean="0"/>
              <a:t>, 1975).</a:t>
            </a:r>
            <a:endParaRPr lang="en-US" dirty="0"/>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85720" y="285728"/>
            <a:ext cx="8715436" cy="923330"/>
          </a:xfrm>
          <a:prstGeom prst="rect">
            <a:avLst/>
          </a:prstGeom>
        </p:spPr>
        <p:txBody>
          <a:bodyPr wrap="square">
            <a:spAutoFit/>
          </a:bodyPr>
          <a:lstStyle/>
          <a:p>
            <a:r>
              <a:rPr lang="en-US" dirty="0" smtClean="0"/>
              <a:t>The </a:t>
            </a:r>
            <a:r>
              <a:rPr lang="en-US" dirty="0" err="1" smtClean="0"/>
              <a:t>bivariate</a:t>
            </a:r>
            <a:r>
              <a:rPr lang="en-US" dirty="0" smtClean="0"/>
              <a:t> normal distribution can be defined as the </a:t>
            </a:r>
            <a:r>
              <a:rPr lang="en-US" dirty="0" smtClean="0">
                <a:hlinkClick r:id="rId2"/>
              </a:rPr>
              <a:t>probability density function (PDF) </a:t>
            </a:r>
            <a:r>
              <a:rPr lang="en-US" dirty="0" smtClean="0"/>
              <a:t>of two variables X and Y that are linear functions of the same independent normal random variables (adapted from </a:t>
            </a:r>
            <a:r>
              <a:rPr lang="en-US" i="1" dirty="0" smtClean="0"/>
              <a:t>Wolfram</a:t>
            </a:r>
            <a:r>
              <a:rPr lang="en-US" dirty="0" smtClean="0"/>
              <a:t>):</a:t>
            </a:r>
            <a:endParaRPr lang="en-US" dirty="0"/>
          </a:p>
        </p:txBody>
      </p:sp>
      <p:pic>
        <p:nvPicPr>
          <p:cNvPr id="10" name="Picture 9" descr="bn2.png"/>
          <p:cNvPicPr>
            <a:picLocks noChangeAspect="1"/>
          </p:cNvPicPr>
          <p:nvPr/>
        </p:nvPicPr>
        <p:blipFill>
          <a:blip r:embed="rId3"/>
          <a:stretch>
            <a:fillRect/>
          </a:stretch>
        </p:blipFill>
        <p:spPr>
          <a:xfrm>
            <a:off x="2357422" y="1714488"/>
            <a:ext cx="5572164" cy="969072"/>
          </a:xfrm>
          <a:prstGeom prst="rect">
            <a:avLst/>
          </a:prstGeom>
        </p:spPr>
      </p:pic>
      <p:pic>
        <p:nvPicPr>
          <p:cNvPr id="11" name="Picture 10" descr="bn3.png"/>
          <p:cNvPicPr>
            <a:picLocks noChangeAspect="1"/>
          </p:cNvPicPr>
          <p:nvPr/>
        </p:nvPicPr>
        <p:blipFill>
          <a:blip r:embed="rId4"/>
          <a:stretch>
            <a:fillRect/>
          </a:stretch>
        </p:blipFill>
        <p:spPr>
          <a:xfrm>
            <a:off x="2500298" y="2714620"/>
            <a:ext cx="6325958" cy="1143008"/>
          </a:xfrm>
          <a:prstGeom prst="rect">
            <a:avLst/>
          </a:prstGeom>
        </p:spPr>
      </p:pic>
      <p:pic>
        <p:nvPicPr>
          <p:cNvPr id="12" name="Picture 11" descr="bn4.png"/>
          <p:cNvPicPr>
            <a:picLocks noChangeAspect="1"/>
          </p:cNvPicPr>
          <p:nvPr/>
        </p:nvPicPr>
        <p:blipFill>
          <a:blip r:embed="rId5"/>
          <a:stretch>
            <a:fillRect/>
          </a:stretch>
        </p:blipFill>
        <p:spPr>
          <a:xfrm>
            <a:off x="2714612" y="4143380"/>
            <a:ext cx="3143272" cy="794648"/>
          </a:xfrm>
          <a:prstGeom prst="rect">
            <a:avLst/>
          </a:prstGeom>
        </p:spPr>
      </p:pic>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err="1" smtClean="0"/>
              <a:t>Skewness</a:t>
            </a:r>
            <a:r>
              <a:rPr lang="en-IN" dirty="0" smtClean="0"/>
              <a:t> and Kurtosis</a:t>
            </a:r>
            <a:endParaRPr lang="en-US" dirty="0"/>
          </a:p>
        </p:txBody>
      </p:sp>
      <p:sp>
        <p:nvSpPr>
          <p:cNvPr id="3" name="Subtitle 2"/>
          <p:cNvSpPr>
            <a:spLocks noGrp="1"/>
          </p:cNvSpPr>
          <p:nvPr>
            <p:ph type="subTitle" idx="1"/>
          </p:nvPr>
        </p:nvSpPr>
        <p:spPr/>
        <p:txBody>
          <a:bodyPr/>
          <a:lstStyle/>
          <a:p>
            <a:endParaRPr lang="en-US"/>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srcRect/>
          <a:stretch>
            <a:fillRect/>
          </a:stretch>
        </p:blipFill>
        <p:spPr bwMode="auto">
          <a:xfrm>
            <a:off x="0" y="2419350"/>
            <a:ext cx="9001156" cy="2019300"/>
          </a:xfrm>
          <a:prstGeom prst="rect">
            <a:avLst/>
          </a:prstGeom>
          <a:noFill/>
          <a:ln w="9525">
            <a:noFill/>
            <a:miter lim="800000"/>
            <a:headEnd/>
            <a:tailEnd/>
          </a:ln>
          <a:effectLst/>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28596" y="357166"/>
            <a:ext cx="8286808" cy="5909310"/>
          </a:xfrm>
          <a:prstGeom prst="rect">
            <a:avLst/>
          </a:prstGeom>
        </p:spPr>
        <p:txBody>
          <a:bodyPr wrap="square">
            <a:spAutoFit/>
          </a:bodyPr>
          <a:lstStyle/>
          <a:p>
            <a:r>
              <a:rPr lang="en-US" dirty="0" smtClean="0"/>
              <a:t>A fundamental task in many statistical analyses is to characterize the </a:t>
            </a:r>
            <a:r>
              <a:rPr lang="en-US" i="1" dirty="0" smtClean="0">
                <a:hlinkClick r:id="rId2"/>
              </a:rPr>
              <a:t>location</a:t>
            </a:r>
            <a:r>
              <a:rPr lang="en-US" dirty="0" smtClean="0"/>
              <a:t> and </a:t>
            </a:r>
            <a:r>
              <a:rPr lang="en-US" i="1" dirty="0" smtClean="0">
                <a:hlinkClick r:id="rId3"/>
              </a:rPr>
              <a:t>variability</a:t>
            </a:r>
            <a:r>
              <a:rPr lang="en-US" dirty="0" smtClean="0"/>
              <a:t> of a data set. </a:t>
            </a:r>
          </a:p>
          <a:p>
            <a:r>
              <a:rPr lang="en-US" dirty="0" smtClean="0"/>
              <a:t>A further characterization of the data includes </a:t>
            </a:r>
            <a:r>
              <a:rPr lang="en-US" dirty="0" err="1" smtClean="0"/>
              <a:t>skewness</a:t>
            </a:r>
            <a:r>
              <a:rPr lang="en-US" dirty="0" smtClean="0"/>
              <a:t> and kurtosis.</a:t>
            </a:r>
          </a:p>
          <a:p>
            <a:endParaRPr lang="en-US" dirty="0" smtClean="0"/>
          </a:p>
          <a:p>
            <a:r>
              <a:rPr lang="en-US" dirty="0" err="1" smtClean="0"/>
              <a:t>Skewness</a:t>
            </a:r>
            <a:r>
              <a:rPr lang="en-US" dirty="0" smtClean="0"/>
              <a:t> is a measure of symmetry, or more precisely, the lack of symmetry. A distribution, or data set, is symmetric if it looks the same to the left and right of the center point.</a:t>
            </a:r>
          </a:p>
          <a:p>
            <a:endParaRPr lang="en-IN" dirty="0" smtClean="0"/>
          </a:p>
          <a:p>
            <a:r>
              <a:rPr lang="en-US" dirty="0" smtClean="0"/>
              <a:t>The </a:t>
            </a:r>
            <a:r>
              <a:rPr lang="en-US" dirty="0" err="1" smtClean="0"/>
              <a:t>skewness</a:t>
            </a:r>
            <a:r>
              <a:rPr lang="en-US" dirty="0" smtClean="0"/>
              <a:t> for a </a:t>
            </a:r>
            <a:r>
              <a:rPr lang="en-US" dirty="0" smtClean="0">
                <a:hlinkClick r:id="rId4"/>
              </a:rPr>
              <a:t>normal distribution</a:t>
            </a:r>
            <a:r>
              <a:rPr lang="en-US" dirty="0" smtClean="0"/>
              <a:t> is zero, and any symmetric data should have a </a:t>
            </a:r>
            <a:r>
              <a:rPr lang="en-US" dirty="0" err="1" smtClean="0"/>
              <a:t>skewness</a:t>
            </a:r>
            <a:r>
              <a:rPr lang="en-US" dirty="0" smtClean="0"/>
              <a:t> near zero</a:t>
            </a:r>
            <a:r>
              <a:rPr lang="en-US" b="1" dirty="0" smtClean="0"/>
              <a:t>. Negative values for the </a:t>
            </a:r>
            <a:r>
              <a:rPr lang="en-US" b="1" dirty="0" err="1" smtClean="0"/>
              <a:t>skewness</a:t>
            </a:r>
            <a:r>
              <a:rPr lang="en-US" b="1" dirty="0" smtClean="0"/>
              <a:t> indicate data that are skewed left and positive values for the </a:t>
            </a:r>
            <a:r>
              <a:rPr lang="en-US" b="1" dirty="0" err="1" smtClean="0"/>
              <a:t>skewness</a:t>
            </a:r>
            <a:r>
              <a:rPr lang="en-US" b="1" dirty="0" smtClean="0"/>
              <a:t> indicate data that are skewed right.</a:t>
            </a:r>
            <a:r>
              <a:rPr lang="en-US" dirty="0" smtClean="0"/>
              <a:t> By skewed left, we mean that the left tail is long relative to the right tail. Similarly, skewed right means that the right tail is long relative to the left tail.</a:t>
            </a:r>
            <a:endParaRPr lang="en-IN" dirty="0" smtClean="0"/>
          </a:p>
          <a:p>
            <a:endParaRPr lang="en-US" dirty="0" smtClean="0"/>
          </a:p>
          <a:p>
            <a:r>
              <a:rPr lang="en-US" dirty="0" smtClean="0"/>
              <a:t>Kurtosis is a measure of whether the data are heavy-tailed or light-tailed relative to a normal distribution. That is, data sets with high kurtosis tend to have heavy tails, or outliers. Data sets with low kurtosis tend to have light tails, or lack of outliers</a:t>
            </a:r>
          </a:p>
          <a:p>
            <a:endParaRPr lang="en-IN" dirty="0" smtClean="0"/>
          </a:p>
          <a:p>
            <a:r>
              <a:rPr lang="en-US" b="1" dirty="0" smtClean="0"/>
              <a:t>positive kurtosis indicates a "heavy-tailed" distribution and negative kurtosis indicates a "light tailed" distribution.</a:t>
            </a:r>
            <a:br>
              <a:rPr lang="en-US" b="1" dirty="0" smtClean="0"/>
            </a:br>
            <a:endParaRPr lang="en-US" b="1"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658" name="Picture 2"/>
          <p:cNvPicPr>
            <a:picLocks noChangeAspect="1" noChangeArrowheads="1"/>
          </p:cNvPicPr>
          <p:nvPr/>
        </p:nvPicPr>
        <p:blipFill>
          <a:blip r:embed="rId2"/>
          <a:srcRect/>
          <a:stretch>
            <a:fillRect/>
          </a:stretch>
        </p:blipFill>
        <p:spPr bwMode="auto">
          <a:xfrm>
            <a:off x="285719" y="428604"/>
            <a:ext cx="8470099" cy="4429156"/>
          </a:xfrm>
          <a:prstGeom prst="rect">
            <a:avLst/>
          </a:prstGeom>
          <a:noFill/>
          <a:ln w="9525">
            <a:noFill/>
            <a:miter lim="800000"/>
            <a:headEnd/>
            <a:tailEnd/>
          </a:ln>
          <a:effectLst/>
        </p:spPr>
      </p:pic>
      <p:pic>
        <p:nvPicPr>
          <p:cNvPr id="70659" name="Picture 3"/>
          <p:cNvPicPr>
            <a:picLocks noChangeAspect="1" noChangeArrowheads="1"/>
          </p:cNvPicPr>
          <p:nvPr/>
        </p:nvPicPr>
        <p:blipFill>
          <a:blip r:embed="rId3"/>
          <a:srcRect/>
          <a:stretch>
            <a:fillRect/>
          </a:stretch>
        </p:blipFill>
        <p:spPr bwMode="auto">
          <a:xfrm>
            <a:off x="357158" y="4929198"/>
            <a:ext cx="8143875" cy="1762125"/>
          </a:xfrm>
          <a:prstGeom prst="rect">
            <a:avLst/>
          </a:prstGeom>
          <a:noFill/>
          <a:ln w="9525">
            <a:noFill/>
            <a:miter lim="800000"/>
            <a:headEnd/>
            <a:tailEnd/>
          </a:ln>
          <a:effectLst/>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82" name="Picture 2"/>
          <p:cNvPicPr>
            <a:picLocks noChangeAspect="1" noChangeArrowheads="1"/>
          </p:cNvPicPr>
          <p:nvPr/>
        </p:nvPicPr>
        <p:blipFill>
          <a:blip r:embed="rId2"/>
          <a:srcRect/>
          <a:stretch>
            <a:fillRect/>
          </a:stretch>
        </p:blipFill>
        <p:spPr bwMode="auto">
          <a:xfrm>
            <a:off x="57150" y="1804988"/>
            <a:ext cx="9029700" cy="3248025"/>
          </a:xfrm>
          <a:prstGeom prst="rect">
            <a:avLst/>
          </a:prstGeom>
          <a:noFill/>
          <a:ln w="9525">
            <a:noFill/>
            <a:miter lim="800000"/>
            <a:headEnd/>
            <a:tailEnd/>
          </a:ln>
          <a:effectLst/>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smtClean="0"/>
              <a:t>Multivariate Normal Distribution</a:t>
            </a:r>
            <a:endParaRPr lang="en-US" dirty="0"/>
          </a:p>
        </p:txBody>
      </p:sp>
      <p:sp>
        <p:nvSpPr>
          <p:cNvPr id="3" name="Subtitle 2"/>
          <p:cNvSpPr>
            <a:spLocks noGrp="1"/>
          </p:cNvSpPr>
          <p:nvPr>
            <p:ph type="subTitle" idx="1"/>
          </p:nvPr>
        </p:nvSpPr>
        <p:spPr/>
        <p:txBody>
          <a:bodyPr/>
          <a:lstStyle/>
          <a:p>
            <a:endParaRPr lang="en-US"/>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634" name="Picture 2"/>
          <p:cNvPicPr>
            <a:picLocks noChangeAspect="1" noChangeArrowheads="1"/>
          </p:cNvPicPr>
          <p:nvPr/>
        </p:nvPicPr>
        <p:blipFill>
          <a:blip r:embed="rId2"/>
          <a:srcRect/>
          <a:stretch>
            <a:fillRect/>
          </a:stretch>
        </p:blipFill>
        <p:spPr bwMode="auto">
          <a:xfrm>
            <a:off x="1357290" y="1214422"/>
            <a:ext cx="6715139" cy="3357586"/>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610" name="Picture 24" descr="     1-∑N       k&#10;μk = N    (xi - μ)&#10;       i=1&#10;"/>
          <p:cNvPicPr>
            <a:picLocks noChangeAspect="1" noChangeArrowheads="1"/>
          </p:cNvPicPr>
          <p:nvPr/>
        </p:nvPicPr>
        <p:blipFill>
          <a:blip r:embed="rId2"/>
          <a:srcRect/>
          <a:stretch>
            <a:fillRect/>
          </a:stretch>
        </p:blipFill>
        <p:spPr bwMode="auto">
          <a:xfrm>
            <a:off x="4429124" y="1357298"/>
            <a:ext cx="2571768" cy="797317"/>
          </a:xfrm>
          <a:prstGeom prst="rect">
            <a:avLst/>
          </a:prstGeom>
          <a:noFill/>
        </p:spPr>
      </p:pic>
      <p:pic>
        <p:nvPicPr>
          <p:cNvPr id="68609" name="Picture 25" descr="     1-∑n       k&#10;mk = n    (xi - ¯x)&#10;       i=1&#10;"/>
          <p:cNvPicPr>
            <a:picLocks noChangeAspect="1" noChangeArrowheads="1"/>
          </p:cNvPicPr>
          <p:nvPr/>
        </p:nvPicPr>
        <p:blipFill>
          <a:blip r:embed="rId3"/>
          <a:srcRect/>
          <a:stretch>
            <a:fillRect/>
          </a:stretch>
        </p:blipFill>
        <p:spPr bwMode="auto">
          <a:xfrm>
            <a:off x="4500562" y="2857496"/>
            <a:ext cx="2714644" cy="823705"/>
          </a:xfrm>
          <a:prstGeom prst="rect">
            <a:avLst/>
          </a:prstGeom>
          <a:noFill/>
        </p:spPr>
      </p:pic>
      <p:sp>
        <p:nvSpPr>
          <p:cNvPr id="68611" name="Rectangle 3"/>
          <p:cNvSpPr>
            <a:spLocks noChangeArrowheads="1"/>
          </p:cNvSpPr>
          <p:nvPr/>
        </p:nvSpPr>
        <p:spPr bwMode="auto">
          <a:xfrm>
            <a:off x="-71501" y="285728"/>
            <a:ext cx="9215501" cy="1223351"/>
          </a:xfrm>
          <a:prstGeom prst="rect">
            <a:avLst/>
          </a:prstGeom>
          <a:solidFill>
            <a:srgbClr val="FFFFFF"/>
          </a:solidFill>
          <a:ln w="9525">
            <a:noFill/>
            <a:miter lim="800000"/>
            <a:headEnd/>
            <a:tailEnd/>
          </a:ln>
          <a:effectLst/>
        </p:spPr>
        <p:txBody>
          <a:bodyPr vert="horz" wrap="square" lIns="91440" tIns="45720" rIns="142830" bIns="19044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smtClean="0">
                <a:ln>
                  <a:noFill/>
                </a:ln>
                <a:solidFill>
                  <a:srgbClr val="111111"/>
                </a:solidFill>
                <a:effectLst/>
                <a:latin typeface="Georgia" pitchFamily="18" charset="0"/>
                <a:ea typeface="Times New Roman" pitchFamily="18" charset="0"/>
                <a:cs typeface="Arial" pitchFamily="34" charset="0"/>
              </a:rPr>
              <a:t>Central Moment</a:t>
            </a:r>
            <a:endParaRPr kumimoji="0" lang="en-US" sz="1600" b="1" i="0" u="none" strike="noStrike" cap="none" normalizeH="0" baseline="0" dirty="0" smtClean="0">
              <a:ln>
                <a:noFill/>
              </a:ln>
              <a:solidFill>
                <a:schemeClr val="tx1"/>
              </a:solidFill>
              <a:effectLst/>
              <a:latin typeface="Arial" pitchFamily="34" charset="0"/>
              <a:ea typeface="Times New Roman" pitchFamily="18"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smtClean="0">
              <a:ln>
                <a:noFill/>
              </a:ln>
              <a:solidFill>
                <a:srgbClr val="444444"/>
              </a:solidFill>
              <a:effectLst/>
              <a:latin typeface="Verdana" pitchFamily="34" charset="0"/>
              <a:ea typeface="Times New Roman" pitchFamily="18"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rgbClr val="444444"/>
                </a:solidFill>
                <a:effectLst/>
                <a:latin typeface="Verdana" pitchFamily="34" charset="0"/>
                <a:ea typeface="Times New Roman" pitchFamily="18" charset="0"/>
                <a:cs typeface="Arial" pitchFamily="34" charset="0"/>
              </a:rPr>
              <a:t>The </a:t>
            </a:r>
            <a:r>
              <a:rPr kumimoji="0" lang="en-US" sz="1600" b="0" i="1" u="none" strike="noStrike" cap="none" normalizeH="0" baseline="0" dirty="0" err="1" smtClean="0">
                <a:ln>
                  <a:noFill/>
                </a:ln>
                <a:solidFill>
                  <a:srgbClr val="444444"/>
                </a:solidFill>
                <a:effectLst/>
                <a:latin typeface="Verdana" pitchFamily="34" charset="0"/>
                <a:ea typeface="Times New Roman" pitchFamily="18" charset="0"/>
                <a:cs typeface="Arial" pitchFamily="34" charset="0"/>
              </a:rPr>
              <a:t>k</a:t>
            </a:r>
            <a:r>
              <a:rPr kumimoji="0" lang="en-US" sz="1600" b="0" i="1" u="none" strike="noStrike" cap="none" normalizeH="0" baseline="30000" dirty="0" err="1" smtClean="0">
                <a:ln>
                  <a:noFill/>
                </a:ln>
                <a:solidFill>
                  <a:srgbClr val="444444"/>
                </a:solidFill>
                <a:effectLst/>
                <a:latin typeface="Verdana" pitchFamily="34" charset="0"/>
                <a:ea typeface="Times New Roman" pitchFamily="18" charset="0"/>
                <a:cs typeface="Arial" pitchFamily="34" charset="0"/>
              </a:rPr>
              <a:t>th</a:t>
            </a:r>
            <a:r>
              <a:rPr kumimoji="0" lang="en-US" sz="1600" b="0" i="0" u="none" strike="noStrike" cap="none" normalizeH="0" baseline="0" dirty="0" smtClean="0">
                <a:ln>
                  <a:noFill/>
                </a:ln>
                <a:solidFill>
                  <a:srgbClr val="444444"/>
                </a:solidFill>
                <a:effectLst/>
                <a:latin typeface="Verdana" pitchFamily="34" charset="0"/>
                <a:ea typeface="Times New Roman" pitchFamily="18" charset="0"/>
                <a:cs typeface="Arial" pitchFamily="34" charset="0"/>
              </a:rPr>
              <a:t> </a:t>
            </a:r>
            <a:r>
              <a:rPr kumimoji="0" lang="en-US" sz="1600" b="1" i="0" u="none" strike="noStrike" cap="none" normalizeH="0" baseline="0" dirty="0" smtClean="0">
                <a:ln>
                  <a:noFill/>
                </a:ln>
                <a:solidFill>
                  <a:srgbClr val="444444"/>
                </a:solidFill>
                <a:effectLst/>
                <a:latin typeface="Verdana" pitchFamily="34" charset="0"/>
                <a:ea typeface="Times New Roman" pitchFamily="18" charset="0"/>
                <a:cs typeface="Arial" pitchFamily="34" charset="0"/>
              </a:rPr>
              <a:t>central moment </a:t>
            </a:r>
            <a:r>
              <a:rPr kumimoji="0" lang="en-US" sz="1600" b="0" i="0" u="none" strike="noStrike" cap="none" normalizeH="0" baseline="0" dirty="0" smtClean="0">
                <a:ln>
                  <a:noFill/>
                </a:ln>
                <a:solidFill>
                  <a:srgbClr val="444444"/>
                </a:solidFill>
                <a:effectLst/>
                <a:latin typeface="Verdana" pitchFamily="34" charset="0"/>
                <a:ea typeface="Times New Roman" pitchFamily="18" charset="0"/>
                <a:cs typeface="Arial" pitchFamily="34" charset="0"/>
              </a:rPr>
              <a:t>(or moment about the </a:t>
            </a:r>
            <a:r>
              <a:rPr kumimoji="0" lang="en-US" sz="1600" b="0" i="0" u="none" strike="noStrike" cap="none" normalizeH="0" baseline="0" dirty="0" smtClean="0">
                <a:ln>
                  <a:noFill/>
                </a:ln>
                <a:solidFill>
                  <a:srgbClr val="CB4721"/>
                </a:solidFill>
                <a:effectLst/>
                <a:latin typeface="Verdana" pitchFamily="34" charset="0"/>
                <a:ea typeface="Times New Roman" pitchFamily="18" charset="0"/>
                <a:cs typeface="Arial" pitchFamily="34" charset="0"/>
                <a:hlinkClick r:id="rId4"/>
              </a:rPr>
              <a:t>mean</a:t>
            </a:r>
            <a:r>
              <a:rPr kumimoji="0" lang="en-US" sz="1600" b="0" i="0" u="none" strike="noStrike" cap="none" normalizeH="0" baseline="0" dirty="0" smtClean="0">
                <a:ln>
                  <a:noFill/>
                </a:ln>
                <a:solidFill>
                  <a:srgbClr val="444444"/>
                </a:solidFill>
                <a:effectLst/>
                <a:latin typeface="Verdana" pitchFamily="34" charset="0"/>
                <a:ea typeface="Times New Roman" pitchFamily="18" charset="0"/>
                <a:cs typeface="Arial" pitchFamily="34" charset="0"/>
              </a:rPr>
              <a:t>) of a data population is:</a:t>
            </a:r>
            <a:endParaRPr kumimoji="0" lang="en-US" sz="16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smtClean="0">
              <a:ln>
                <a:noFill/>
              </a:ln>
              <a:solidFill>
                <a:schemeClr val="tx1"/>
              </a:solidFill>
              <a:effectLst/>
              <a:latin typeface="Arial" pitchFamily="34" charset="0"/>
              <a:cs typeface="Arial" pitchFamily="34" charset="0"/>
            </a:endParaRPr>
          </a:p>
        </p:txBody>
      </p:sp>
      <p:sp>
        <p:nvSpPr>
          <p:cNvPr id="68612" name="Rectangle 4"/>
          <p:cNvSpPr>
            <a:spLocks noChangeArrowheads="1"/>
          </p:cNvSpPr>
          <p:nvPr/>
        </p:nvSpPr>
        <p:spPr bwMode="auto">
          <a:xfrm>
            <a:off x="142844" y="2214554"/>
            <a:ext cx="6143668" cy="615553"/>
          </a:xfrm>
          <a:prstGeom prst="rect">
            <a:avLst/>
          </a:prstGeom>
          <a:solidFill>
            <a:srgbClr val="FFFFFF"/>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dirty="0" smtClean="0">
                <a:ln>
                  <a:noFill/>
                </a:ln>
                <a:solidFill>
                  <a:srgbClr val="444444"/>
                </a:solidFill>
                <a:effectLst/>
                <a:latin typeface="Verdana" pitchFamily="34" charset="0"/>
                <a:ea typeface="Times New Roman" pitchFamily="18" charset="0"/>
                <a:cs typeface="Arial" pitchFamily="34" charset="0"/>
              </a:rPr>
              <a:t>  </a:t>
            </a:r>
            <a:r>
              <a:rPr kumimoji="0" lang="en-US" sz="1600" b="0" i="0" u="none" strike="noStrike" cap="none" normalizeH="0" baseline="0" dirty="0" smtClean="0">
                <a:ln>
                  <a:noFill/>
                </a:ln>
                <a:solidFill>
                  <a:srgbClr val="444444"/>
                </a:solidFill>
                <a:effectLst/>
                <a:latin typeface="Verdana" pitchFamily="34" charset="0"/>
                <a:ea typeface="Times New Roman" pitchFamily="18" charset="0"/>
                <a:cs typeface="Arial" pitchFamily="34" charset="0"/>
              </a:rPr>
              <a:t>Similarly, the </a:t>
            </a:r>
            <a:r>
              <a:rPr kumimoji="0" lang="en-US" sz="1600" b="0" i="1" u="none" strike="noStrike" cap="none" normalizeH="0" baseline="0" dirty="0" err="1" smtClean="0">
                <a:ln>
                  <a:noFill/>
                </a:ln>
                <a:solidFill>
                  <a:srgbClr val="444444"/>
                </a:solidFill>
                <a:effectLst/>
                <a:latin typeface="Verdana" pitchFamily="34" charset="0"/>
                <a:ea typeface="Times New Roman" pitchFamily="18" charset="0"/>
                <a:cs typeface="Arial" pitchFamily="34" charset="0"/>
              </a:rPr>
              <a:t>k</a:t>
            </a:r>
            <a:r>
              <a:rPr kumimoji="0" lang="en-US" sz="1600" b="0" i="1" u="none" strike="noStrike" cap="none" normalizeH="0" baseline="30000" dirty="0" err="1" smtClean="0">
                <a:ln>
                  <a:noFill/>
                </a:ln>
                <a:solidFill>
                  <a:srgbClr val="444444"/>
                </a:solidFill>
                <a:effectLst/>
                <a:latin typeface="Verdana" pitchFamily="34" charset="0"/>
                <a:ea typeface="Times New Roman" pitchFamily="18" charset="0"/>
                <a:cs typeface="Arial" pitchFamily="34" charset="0"/>
              </a:rPr>
              <a:t>th</a:t>
            </a:r>
            <a:r>
              <a:rPr kumimoji="0" lang="en-US" sz="1600" b="0" i="0" u="none" strike="noStrike" cap="none" normalizeH="0" baseline="0" dirty="0" smtClean="0">
                <a:ln>
                  <a:noFill/>
                </a:ln>
                <a:solidFill>
                  <a:srgbClr val="444444"/>
                </a:solidFill>
                <a:effectLst/>
                <a:latin typeface="Verdana" pitchFamily="34" charset="0"/>
                <a:ea typeface="Times New Roman" pitchFamily="18" charset="0"/>
                <a:cs typeface="Arial" pitchFamily="34" charset="0"/>
              </a:rPr>
              <a:t> central moment of a data sample is:</a:t>
            </a:r>
            <a:endParaRPr kumimoji="0" lang="en-US" sz="16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68614" name="Rectangle 6"/>
          <p:cNvSpPr>
            <a:spLocks noChangeArrowheads="1"/>
          </p:cNvSpPr>
          <p:nvPr/>
        </p:nvSpPr>
        <p:spPr bwMode="auto">
          <a:xfrm>
            <a:off x="285720" y="4572008"/>
            <a:ext cx="7587526" cy="338554"/>
          </a:xfrm>
          <a:prstGeom prst="rect">
            <a:avLst/>
          </a:prstGeom>
          <a:solidFill>
            <a:srgbClr val="FFFFFF"/>
          </a:solid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smtClean="0">
                <a:ln>
                  <a:noFill/>
                </a:ln>
                <a:solidFill>
                  <a:srgbClr val="444444"/>
                </a:solidFill>
                <a:effectLst/>
                <a:latin typeface="Verdana" pitchFamily="34" charset="0"/>
                <a:ea typeface="Times New Roman" pitchFamily="18" charset="0"/>
                <a:cs typeface="Arial" pitchFamily="34" charset="0"/>
              </a:rPr>
              <a:t>In particular, the second central moment of a population is its </a:t>
            </a:r>
            <a:r>
              <a:rPr kumimoji="0" lang="en-US" sz="1600" b="0" i="0" u="none" strike="noStrike" cap="none" normalizeH="0" baseline="0" dirty="0" smtClean="0">
                <a:ln>
                  <a:noFill/>
                </a:ln>
                <a:solidFill>
                  <a:srgbClr val="CB4721"/>
                </a:solidFill>
                <a:effectLst/>
                <a:latin typeface="Verdana" pitchFamily="34" charset="0"/>
                <a:ea typeface="Times New Roman" pitchFamily="18" charset="0"/>
                <a:cs typeface="Arial" pitchFamily="34" charset="0"/>
                <a:hlinkClick r:id="rId5"/>
              </a:rPr>
              <a:t>variance</a:t>
            </a:r>
            <a:r>
              <a:rPr kumimoji="0" lang="en-US" sz="1600" b="0" i="0" u="none" strike="noStrike" cap="none" normalizeH="0" baseline="0" dirty="0" smtClean="0">
                <a:ln>
                  <a:noFill/>
                </a:ln>
                <a:solidFill>
                  <a:srgbClr val="444444"/>
                </a:solidFill>
                <a:effectLst/>
                <a:latin typeface="Verdana" pitchFamily="34" charset="0"/>
                <a:ea typeface="Times New Roman" pitchFamily="18" charset="0"/>
                <a:cs typeface="Arial" pitchFamily="34" charset="0"/>
              </a:rPr>
              <a:t>.</a:t>
            </a:r>
            <a:endParaRPr kumimoji="0" lang="en-US" sz="1600" b="0" i="0" u="none" strike="noStrike" cap="none" normalizeH="0" baseline="0" dirty="0" smtClean="0">
              <a:ln>
                <a:noFill/>
              </a:ln>
              <a:solidFill>
                <a:schemeClr val="tx1"/>
              </a:solidFill>
              <a:effectLst/>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2"/>
          <p:cNvPicPr>
            <a:picLocks noChangeAspect="1" noChangeArrowheads="1"/>
          </p:cNvPicPr>
          <p:nvPr/>
        </p:nvPicPr>
        <p:blipFill>
          <a:blip r:embed="rId2"/>
          <a:srcRect/>
          <a:stretch>
            <a:fillRect/>
          </a:stretch>
        </p:blipFill>
        <p:spPr bwMode="auto">
          <a:xfrm>
            <a:off x="0" y="642918"/>
            <a:ext cx="9144000" cy="27686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Picture 2"/>
          <p:cNvPicPr>
            <a:picLocks noChangeAspect="1" noChangeArrowheads="1"/>
          </p:cNvPicPr>
          <p:nvPr/>
        </p:nvPicPr>
        <p:blipFill>
          <a:blip r:embed="rId2"/>
          <a:srcRect/>
          <a:stretch>
            <a:fillRect/>
          </a:stretch>
        </p:blipFill>
        <p:spPr bwMode="auto">
          <a:xfrm>
            <a:off x="500034" y="141298"/>
            <a:ext cx="7929617" cy="6402368"/>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14348" y="0"/>
            <a:ext cx="7772400" cy="1470025"/>
          </a:xfrm>
        </p:spPr>
        <p:txBody>
          <a:bodyPr/>
          <a:lstStyle/>
          <a:p>
            <a:r>
              <a:rPr lang="en-IN" dirty="0" smtClean="0"/>
              <a:t>Law of Large numbers</a:t>
            </a:r>
            <a:endParaRPr lang="en-US" dirty="0"/>
          </a:p>
        </p:txBody>
      </p:sp>
      <p:sp>
        <p:nvSpPr>
          <p:cNvPr id="3" name="Subtitle 2"/>
          <p:cNvSpPr>
            <a:spLocks noGrp="1"/>
          </p:cNvSpPr>
          <p:nvPr>
            <p:ph type="subTitle" idx="1"/>
          </p:nvPr>
        </p:nvSpPr>
        <p:spPr>
          <a:xfrm>
            <a:off x="214282" y="1571612"/>
            <a:ext cx="8715436" cy="4572032"/>
          </a:xfrm>
        </p:spPr>
        <p:txBody>
          <a:bodyPr>
            <a:normAutofit/>
          </a:bodyPr>
          <a:lstStyle/>
          <a:p>
            <a:pPr algn="just"/>
            <a:r>
              <a:rPr lang="en-US" b="1" dirty="0" smtClean="0"/>
              <a:t>The law of large numbers is a principle of probability according to which the frequencies of events with the same likelihood of occurrence even out, given enough trials or instances. As the number of experiments increases, the actual ratio of outcomes will converge on the theoretical, or expected, ratio of outcomes</a:t>
            </a:r>
            <a:r>
              <a:rPr lang="en-US" dirty="0" smtClean="0"/>
              <a:t>.</a:t>
            </a:r>
            <a:endParaRPr lang="en-US" dirty="0"/>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14282" y="500042"/>
            <a:ext cx="8572560" cy="3970318"/>
          </a:xfrm>
          <a:prstGeom prst="rect">
            <a:avLst/>
          </a:prstGeom>
        </p:spPr>
        <p:txBody>
          <a:bodyPr wrap="square">
            <a:spAutoFit/>
          </a:bodyPr>
          <a:lstStyle/>
          <a:p>
            <a:r>
              <a:rPr lang="en-US" dirty="0" smtClean="0"/>
              <a:t>In </a:t>
            </a:r>
            <a:r>
              <a:rPr lang="en-US" dirty="0" smtClean="0">
                <a:hlinkClick r:id="rId2" tooltip="Probability theory"/>
              </a:rPr>
              <a:t>probability theory</a:t>
            </a:r>
            <a:r>
              <a:rPr lang="en-US" dirty="0" smtClean="0"/>
              <a:t>, the </a:t>
            </a:r>
            <a:r>
              <a:rPr lang="en-US" b="1" dirty="0" smtClean="0"/>
              <a:t>law of large numbers</a:t>
            </a:r>
            <a:r>
              <a:rPr lang="en-US" dirty="0" smtClean="0"/>
              <a:t> (</a:t>
            </a:r>
            <a:r>
              <a:rPr lang="en-US" b="1" dirty="0" smtClean="0"/>
              <a:t>LLN</a:t>
            </a:r>
            <a:r>
              <a:rPr lang="en-US" dirty="0" smtClean="0"/>
              <a:t>) is a </a:t>
            </a:r>
            <a:r>
              <a:rPr lang="en-US" dirty="0" smtClean="0">
                <a:hlinkClick r:id="rId3" tooltip="Theorem"/>
              </a:rPr>
              <a:t>theorem</a:t>
            </a:r>
            <a:r>
              <a:rPr lang="en-US" dirty="0" smtClean="0"/>
              <a:t> that describes the result of performing the same experiment a large number of times. According to the law, the </a:t>
            </a:r>
            <a:r>
              <a:rPr lang="en-US" dirty="0" smtClean="0">
                <a:hlinkClick r:id="rId4" tooltip="Average"/>
              </a:rPr>
              <a:t>average</a:t>
            </a:r>
            <a:r>
              <a:rPr lang="en-US" dirty="0" smtClean="0"/>
              <a:t> of the results obtained from a large number of trials should be close to the </a:t>
            </a:r>
            <a:r>
              <a:rPr lang="en-US" dirty="0" smtClean="0">
                <a:hlinkClick r:id="rId5" tooltip="Expected value"/>
              </a:rPr>
              <a:t>expected value</a:t>
            </a:r>
            <a:r>
              <a:rPr lang="en-US" dirty="0" smtClean="0"/>
              <a:t>, and will tend to become closer as more trials are performed.</a:t>
            </a:r>
          </a:p>
          <a:p>
            <a:r>
              <a:rPr lang="en-US" dirty="0" smtClean="0"/>
              <a:t>The LLN is important because it guarantees stable long-term results for the averages of some random events. For example, while a casino may lose money in a single spin of the </a:t>
            </a:r>
            <a:r>
              <a:rPr lang="en-US" dirty="0" smtClean="0">
                <a:hlinkClick r:id="rId6" tooltip="Roulette"/>
              </a:rPr>
              <a:t>roulette</a:t>
            </a:r>
            <a:r>
              <a:rPr lang="en-US" dirty="0" smtClean="0"/>
              <a:t> wheel, its earnings will tend towards a predictable percentage over a large number of spins. Any winning streak by a player will eventually be overcome by the parameters of the game. It is important to remember that the law only applies (as the name indicates) when a </a:t>
            </a:r>
            <a:r>
              <a:rPr lang="en-US" i="1" dirty="0" smtClean="0"/>
              <a:t>large number</a:t>
            </a:r>
            <a:r>
              <a:rPr lang="en-US" dirty="0" smtClean="0"/>
              <a:t> of observations is considered. There is no principle that a small number of observations will coincide with the expected value or that a streak of one value will immediately be "balanced" by the others (see the </a:t>
            </a:r>
            <a:r>
              <a:rPr lang="en-US" dirty="0" smtClean="0">
                <a:hlinkClick r:id="rId7" tooltip="Gambler's fallacy"/>
              </a:rPr>
              <a:t>gambler's fallacy</a:t>
            </a:r>
            <a:r>
              <a:rPr lang="en-US" dirty="0" smtClean="0"/>
              <a:t>).</a:t>
            </a:r>
          </a:p>
          <a:p>
            <a:r>
              <a:rPr lang="en-US" dirty="0" smtClean="0"/>
              <a:t/>
            </a:r>
            <a:br>
              <a:rPr lang="en-US" dirty="0" smtClean="0"/>
            </a:br>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srcRect/>
          <a:stretch>
            <a:fillRect/>
          </a:stretch>
        </p:blipFill>
        <p:spPr bwMode="auto">
          <a:xfrm>
            <a:off x="285720" y="0"/>
            <a:ext cx="8324850" cy="3657600"/>
          </a:xfrm>
          <a:prstGeom prst="rect">
            <a:avLst/>
          </a:prstGeom>
          <a:noFill/>
          <a:ln w="9525">
            <a:noFill/>
            <a:miter lim="800000"/>
            <a:headEnd/>
            <a:tailEnd/>
          </a:ln>
          <a:effectLst/>
        </p:spPr>
      </p:pic>
      <p:pic>
        <p:nvPicPr>
          <p:cNvPr id="4" name="Picture 2"/>
          <p:cNvPicPr>
            <a:picLocks noChangeAspect="1" noChangeArrowheads="1"/>
          </p:cNvPicPr>
          <p:nvPr/>
        </p:nvPicPr>
        <p:blipFill>
          <a:blip r:embed="rId3"/>
          <a:srcRect/>
          <a:stretch>
            <a:fillRect/>
          </a:stretch>
        </p:blipFill>
        <p:spPr bwMode="auto">
          <a:xfrm>
            <a:off x="428596" y="4286256"/>
            <a:ext cx="8286750" cy="182245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err="1" smtClean="0"/>
              <a:t>Bayes</a:t>
            </a:r>
            <a:r>
              <a:rPr lang="en-IN" dirty="0" smtClean="0"/>
              <a:t> Theorem</a:t>
            </a:r>
            <a:endParaRPr lang="en-US" dirty="0"/>
          </a:p>
        </p:txBody>
      </p:sp>
      <p:sp>
        <p:nvSpPr>
          <p:cNvPr id="3" name="Subtitle 2"/>
          <p:cNvSpPr>
            <a:spLocks noGrp="1"/>
          </p:cNvSpPr>
          <p:nvPr>
            <p:ph type="subTitle" idx="1"/>
          </p:nvPr>
        </p:nvSpPr>
        <p:spPr/>
        <p:txBody>
          <a:bodyPr/>
          <a:lstStyle/>
          <a:p>
            <a:endParaRPr lang="en-US"/>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srcRect/>
          <a:stretch>
            <a:fillRect/>
          </a:stretch>
        </p:blipFill>
        <p:spPr bwMode="auto">
          <a:xfrm>
            <a:off x="0" y="1882775"/>
            <a:ext cx="9156700" cy="3092450"/>
          </a:xfrm>
          <a:prstGeom prst="rect">
            <a:avLst/>
          </a:prstGeom>
          <a:noFill/>
          <a:ln w="9525">
            <a:noFill/>
            <a:miter lim="800000"/>
            <a:headEnd/>
            <a:tailEnd/>
          </a:ln>
          <a:effectLst/>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a:srcRect/>
          <a:stretch>
            <a:fillRect/>
          </a:stretch>
        </p:blipFill>
        <p:spPr bwMode="auto">
          <a:xfrm>
            <a:off x="0" y="1838325"/>
            <a:ext cx="9144000" cy="3181350"/>
          </a:xfrm>
          <a:prstGeom prst="rect">
            <a:avLst/>
          </a:prstGeom>
          <a:noFill/>
          <a:ln w="9525">
            <a:noFill/>
            <a:miter lim="800000"/>
            <a:headEnd/>
            <a:tailEnd/>
          </a:ln>
          <a:effectLst/>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srcRect/>
          <a:stretch>
            <a:fillRect/>
          </a:stretch>
        </p:blipFill>
        <p:spPr bwMode="auto">
          <a:xfrm>
            <a:off x="0" y="1196975"/>
            <a:ext cx="8929718" cy="4464050"/>
          </a:xfrm>
          <a:prstGeom prst="rect">
            <a:avLst/>
          </a:prstGeom>
          <a:noFill/>
          <a:ln w="9525">
            <a:noFill/>
            <a:miter lim="800000"/>
            <a:headEnd/>
            <a:tailEnd/>
          </a:ln>
          <a:effectLst/>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2"/>
          <a:srcRect/>
          <a:stretch>
            <a:fillRect/>
          </a:stretch>
        </p:blipFill>
        <p:spPr bwMode="auto">
          <a:xfrm>
            <a:off x="0" y="1028700"/>
            <a:ext cx="9144000" cy="4800600"/>
          </a:xfrm>
          <a:prstGeom prst="rect">
            <a:avLst/>
          </a:prstGeom>
          <a:noFill/>
          <a:ln w="9525">
            <a:noFill/>
            <a:miter lim="800000"/>
            <a:headEnd/>
            <a:tailEnd/>
          </a:ln>
          <a:effectLst/>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14282" y="285728"/>
            <a:ext cx="8715436" cy="1200329"/>
          </a:xfrm>
          <a:prstGeom prst="rect">
            <a:avLst/>
          </a:prstGeom>
        </p:spPr>
        <p:txBody>
          <a:bodyPr wrap="square">
            <a:spAutoFit/>
          </a:bodyPr>
          <a:lstStyle/>
          <a:p>
            <a:r>
              <a:rPr lang="en-US" dirty="0" smtClean="0"/>
              <a:t>At a certain university, 4% of men are over 6 feet tall and 1% of women are over 6 feet tall. The total student population is divided in the ratio 3:2 in </a:t>
            </a:r>
            <a:r>
              <a:rPr lang="en-US" dirty="0" err="1" smtClean="0"/>
              <a:t>favour</a:t>
            </a:r>
            <a:r>
              <a:rPr lang="en-US" dirty="0" smtClean="0"/>
              <a:t> of women. If a student is selected at random from among all those over six feet tall, what is the probability that the student is a woman?</a:t>
            </a:r>
            <a:endParaRPr lang="en-US" dirty="0"/>
          </a:p>
        </p:txBody>
      </p:sp>
      <p:pic>
        <p:nvPicPr>
          <p:cNvPr id="9218" name="Picture 2"/>
          <p:cNvPicPr>
            <a:picLocks noChangeAspect="1" noChangeArrowheads="1"/>
          </p:cNvPicPr>
          <p:nvPr/>
        </p:nvPicPr>
        <p:blipFill>
          <a:blip r:embed="rId2"/>
          <a:srcRect/>
          <a:stretch>
            <a:fillRect/>
          </a:stretch>
        </p:blipFill>
        <p:spPr bwMode="auto">
          <a:xfrm>
            <a:off x="214282" y="1428736"/>
            <a:ext cx="8358246" cy="4838700"/>
          </a:xfrm>
          <a:prstGeom prst="rect">
            <a:avLst/>
          </a:prstGeom>
          <a:noFill/>
          <a:ln w="9525">
            <a:noFill/>
            <a:miter lim="800000"/>
            <a:headEnd/>
            <a:tailEnd/>
          </a:ln>
          <a:effectLst/>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14282" y="785794"/>
            <a:ext cx="8643998" cy="4401205"/>
          </a:xfrm>
          <a:prstGeom prst="rect">
            <a:avLst/>
          </a:prstGeom>
        </p:spPr>
        <p:txBody>
          <a:bodyPr wrap="square">
            <a:spAutoFit/>
          </a:bodyPr>
          <a:lstStyle/>
          <a:p>
            <a:r>
              <a:rPr lang="en-US" sz="2800" dirty="0" smtClean="0"/>
              <a:t>A factory production line is manufacturing bolts using three machines, A, B and C. Of the total output, machine A is responsible for 25%, machine B for 35% and machine C for the rest. It is known from previous experience with the machines that 5% of the output from machine A is defective, 4% from machine B and 2% from machine C. A bolt is chosen at random from the production line and found to be defective. What is the probability that it came from</a:t>
            </a:r>
          </a:p>
          <a:p>
            <a:r>
              <a:rPr lang="en-US" sz="2800" dirty="0" smtClean="0"/>
              <a:t>(a) machine A (b) machine B (c) machine C?</a:t>
            </a:r>
            <a:endParaRPr lang="en-US" sz="2800" dirty="0"/>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3" name="Picture 3"/>
          <p:cNvPicPr>
            <a:picLocks noChangeAspect="1" noChangeArrowheads="1"/>
          </p:cNvPicPr>
          <p:nvPr/>
        </p:nvPicPr>
        <p:blipFill>
          <a:blip r:embed="rId2"/>
          <a:srcRect/>
          <a:stretch>
            <a:fillRect/>
          </a:stretch>
        </p:blipFill>
        <p:spPr bwMode="auto">
          <a:xfrm>
            <a:off x="285720" y="214290"/>
            <a:ext cx="8215370" cy="4851400"/>
          </a:xfrm>
          <a:prstGeom prst="rect">
            <a:avLst/>
          </a:prstGeom>
          <a:noFill/>
          <a:ln w="9525">
            <a:noFill/>
            <a:miter lim="800000"/>
            <a:headEnd/>
            <a:tailEnd/>
          </a:ln>
          <a:effectLst/>
        </p:spPr>
      </p:pic>
      <p:pic>
        <p:nvPicPr>
          <p:cNvPr id="10244" name="Picture 4"/>
          <p:cNvPicPr>
            <a:picLocks noChangeAspect="1" noChangeArrowheads="1"/>
          </p:cNvPicPr>
          <p:nvPr/>
        </p:nvPicPr>
        <p:blipFill>
          <a:blip r:embed="rId3"/>
          <a:srcRect/>
          <a:stretch>
            <a:fillRect/>
          </a:stretch>
        </p:blipFill>
        <p:spPr bwMode="auto">
          <a:xfrm>
            <a:off x="357158" y="5072074"/>
            <a:ext cx="8786842" cy="1454732"/>
          </a:xfrm>
          <a:prstGeom prst="rect">
            <a:avLst/>
          </a:prstGeom>
          <a:noFill/>
          <a:ln w="9525">
            <a:noFill/>
            <a:miter lim="800000"/>
            <a:headEnd/>
            <a:tailEnd/>
          </a:ln>
          <a:effectLst/>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srcRect/>
          <a:stretch>
            <a:fillRect/>
          </a:stretch>
        </p:blipFill>
        <p:spPr bwMode="auto">
          <a:xfrm>
            <a:off x="428596" y="1857364"/>
            <a:ext cx="8048625" cy="4095750"/>
          </a:xfrm>
          <a:prstGeom prst="rect">
            <a:avLst/>
          </a:prstGeom>
          <a:noFill/>
          <a:ln w="9525">
            <a:noFill/>
            <a:miter lim="800000"/>
            <a:headEnd/>
            <a:tailEnd/>
          </a:ln>
          <a:effectLst/>
        </p:spPr>
      </p:pic>
      <p:sp>
        <p:nvSpPr>
          <p:cNvPr id="1027" name="Rectangle 3"/>
          <p:cNvSpPr>
            <a:spLocks noChangeArrowheads="1"/>
          </p:cNvSpPr>
          <p:nvPr/>
        </p:nvSpPr>
        <p:spPr bwMode="auto">
          <a:xfrm>
            <a:off x="0" y="0"/>
            <a:ext cx="9144000" cy="147732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smtClean="0">
                <a:ln>
                  <a:noFill/>
                </a:ln>
                <a:solidFill>
                  <a:schemeClr val="tx1"/>
                </a:solidFill>
                <a:effectLst/>
                <a:latin typeface="Calibri" pitchFamily="34" charset="0"/>
                <a:ea typeface="Calibri" pitchFamily="34" charset="0"/>
                <a:cs typeface="Times New Roman" pitchFamily="18" charset="0"/>
              </a:rPr>
              <a:t>A </a:t>
            </a:r>
            <a:r>
              <a:rPr kumimoji="0" lang="en-US" sz="1800" b="1"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doctor assumes that a patient has one of three diseases d1, d2, ord3. Before any test, he assumes an equal probability for each disease. He carries out a test that will be positive with probability .8 if the patient has d1, .6 if he has disease d2, and .4 if he has disease d3. Given that the outcome of the test was positive, what probabilities should the doctor now assign to the three possible diseases?</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85786" y="857232"/>
            <a:ext cx="7858180" cy="3108543"/>
          </a:xfrm>
          <a:prstGeom prst="rect">
            <a:avLst/>
          </a:prstGeom>
        </p:spPr>
        <p:txBody>
          <a:bodyPr wrap="square">
            <a:spAutoFit/>
          </a:bodyPr>
          <a:lstStyle/>
          <a:p>
            <a:r>
              <a:rPr lang="en-US" sz="2800" b="1" dirty="0" smtClean="0"/>
              <a:t>What is Naive </a:t>
            </a:r>
            <a:r>
              <a:rPr lang="en-US" sz="2800" b="1" dirty="0" err="1" smtClean="0"/>
              <a:t>Bayes</a:t>
            </a:r>
            <a:r>
              <a:rPr lang="en-US" sz="2800" b="1" dirty="0" smtClean="0"/>
              <a:t> Classifier?</a:t>
            </a:r>
          </a:p>
          <a:p>
            <a:r>
              <a:rPr lang="en-US" sz="2800" dirty="0" smtClean="0"/>
              <a:t>Naive </a:t>
            </a:r>
            <a:r>
              <a:rPr lang="en-US" sz="2800" dirty="0" err="1" smtClean="0"/>
              <a:t>Bayes</a:t>
            </a:r>
            <a:r>
              <a:rPr lang="en-US" sz="2800" dirty="0" smtClean="0"/>
              <a:t> is a statistical classification technique based on </a:t>
            </a:r>
            <a:r>
              <a:rPr lang="en-US" sz="2800" dirty="0" err="1" smtClean="0"/>
              <a:t>Bayes</a:t>
            </a:r>
            <a:r>
              <a:rPr lang="en-US" sz="2800" dirty="0" smtClean="0"/>
              <a:t> Theorem. It is one of the simplest supervised learning algorithms. Naive </a:t>
            </a:r>
            <a:r>
              <a:rPr lang="en-US" sz="2800" dirty="0" err="1" smtClean="0"/>
              <a:t>Bayes</a:t>
            </a:r>
            <a:r>
              <a:rPr lang="en-US" sz="2800" dirty="0" smtClean="0"/>
              <a:t> classifier is the fast, accurate and reliable algorithm. Naive </a:t>
            </a:r>
            <a:r>
              <a:rPr lang="en-US" sz="2800" dirty="0" err="1" smtClean="0"/>
              <a:t>Bayes</a:t>
            </a:r>
            <a:r>
              <a:rPr lang="en-US" sz="2800" dirty="0" smtClean="0"/>
              <a:t> classifiers have high accuracy and speed on large datasets.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9" name="Picture 5"/>
          <p:cNvPicPr>
            <a:picLocks noChangeAspect="1" noChangeArrowheads="1"/>
          </p:cNvPicPr>
          <p:nvPr/>
        </p:nvPicPr>
        <p:blipFill>
          <a:blip r:embed="rId2"/>
          <a:srcRect/>
          <a:stretch>
            <a:fillRect/>
          </a:stretch>
        </p:blipFill>
        <p:spPr bwMode="auto">
          <a:xfrm>
            <a:off x="0" y="428604"/>
            <a:ext cx="9186161" cy="2714644"/>
          </a:xfrm>
          <a:prstGeom prst="rect">
            <a:avLst/>
          </a:prstGeom>
          <a:noFill/>
          <a:ln w="9525">
            <a:noFill/>
            <a:miter lim="800000"/>
            <a:headEnd/>
            <a:tailEnd/>
          </a:ln>
          <a:effectLst/>
        </p:spPr>
      </p:pic>
      <p:pic>
        <p:nvPicPr>
          <p:cNvPr id="21510" name="Picture 6"/>
          <p:cNvPicPr>
            <a:picLocks noChangeAspect="1" noChangeArrowheads="1"/>
          </p:cNvPicPr>
          <p:nvPr/>
        </p:nvPicPr>
        <p:blipFill>
          <a:blip r:embed="rId3"/>
          <a:srcRect/>
          <a:stretch>
            <a:fillRect/>
          </a:stretch>
        </p:blipFill>
        <p:spPr bwMode="auto">
          <a:xfrm>
            <a:off x="500034" y="3786190"/>
            <a:ext cx="7797800" cy="1181100"/>
          </a:xfrm>
          <a:prstGeom prst="rect">
            <a:avLst/>
          </a:prstGeom>
          <a:noFill/>
          <a:ln w="9525">
            <a:noFill/>
            <a:miter lim="800000"/>
            <a:headEnd/>
            <a:tailEnd/>
          </a:ln>
          <a:effectLst/>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357158" y="357166"/>
          <a:ext cx="8786842" cy="1571636"/>
        </p:xfrm>
        <a:graphic>
          <a:graphicData uri="http://schemas.openxmlformats.org/drawingml/2006/table">
            <a:tbl>
              <a:tblPr/>
              <a:tblGrid>
                <a:gridCol w="7361948"/>
                <a:gridCol w="474965"/>
                <a:gridCol w="949929"/>
              </a:tblGrid>
              <a:tr h="351168">
                <a:tc>
                  <a:txBody>
                    <a:bodyPr/>
                    <a:lstStyle/>
                    <a:p>
                      <a:r>
                        <a:rPr lang="en-US" sz="1600" b="1" dirty="0"/>
                        <a:t>Algorithm</a:t>
                      </a:r>
                      <a:endParaRPr lang="en-US" sz="1600" dirty="0"/>
                    </a:p>
                  </a:txBody>
                  <a:tcPr marL="79083" marR="79083" marT="39542" marB="39542" anchor="ctr">
                    <a:lnL>
                      <a:noFill/>
                    </a:lnL>
                    <a:lnR>
                      <a:noFill/>
                    </a:lnR>
                    <a:lnT>
                      <a:noFill/>
                    </a:lnT>
                    <a:lnB>
                      <a:noFill/>
                    </a:lnB>
                  </a:tcPr>
                </a:tc>
                <a:tc>
                  <a:txBody>
                    <a:bodyPr/>
                    <a:lstStyle/>
                    <a:p>
                      <a:endParaRPr lang="en-US" sz="1600"/>
                    </a:p>
                  </a:txBody>
                  <a:tcPr marL="79083" marR="79083" marT="39542" marB="39542" anchor="ctr">
                    <a:lnL>
                      <a:noFill/>
                    </a:lnL>
                    <a:lnR>
                      <a:noFill/>
                    </a:lnR>
                    <a:lnT>
                      <a:noFill/>
                    </a:lnT>
                    <a:lnB>
                      <a:noFill/>
                    </a:lnB>
                  </a:tcPr>
                </a:tc>
                <a:tc>
                  <a:txBody>
                    <a:bodyPr/>
                    <a:lstStyle/>
                    <a:p>
                      <a:endParaRPr lang="en-US" sz="1600"/>
                    </a:p>
                  </a:txBody>
                  <a:tcPr marL="79083" marR="79083" marT="39542" marB="39542" anchor="ctr">
                    <a:lnL>
                      <a:noFill/>
                    </a:lnL>
                    <a:lnR>
                      <a:noFill/>
                    </a:lnR>
                    <a:lnT>
                      <a:noFill/>
                    </a:lnT>
                    <a:lnB>
                      <a:noFill/>
                    </a:lnB>
                  </a:tcPr>
                </a:tc>
              </a:tr>
              <a:tr h="1220468">
                <a:tc>
                  <a:txBody>
                    <a:bodyPr/>
                    <a:lstStyle/>
                    <a:p>
                      <a:r>
                        <a:rPr lang="en-US" sz="1600" dirty="0" err="1"/>
                        <a:t>Bayes</a:t>
                      </a:r>
                      <a:r>
                        <a:rPr lang="en-US" sz="1600" dirty="0"/>
                        <a:t> theorem provides a way of calculating the posterior probability, </a:t>
                      </a:r>
                      <a:r>
                        <a:rPr lang="en-US" sz="1600" i="1" dirty="0"/>
                        <a:t>P</a:t>
                      </a:r>
                      <a:r>
                        <a:rPr lang="en-US" sz="1600" dirty="0"/>
                        <a:t>(</a:t>
                      </a:r>
                      <a:r>
                        <a:rPr lang="en-US" sz="1600" i="1" dirty="0" err="1"/>
                        <a:t>c|x</a:t>
                      </a:r>
                      <a:r>
                        <a:rPr lang="en-US" sz="1600" dirty="0"/>
                        <a:t>), from </a:t>
                      </a:r>
                      <a:r>
                        <a:rPr lang="en-US" sz="1600" i="1" dirty="0"/>
                        <a:t>P</a:t>
                      </a:r>
                      <a:r>
                        <a:rPr lang="en-US" sz="1600" dirty="0"/>
                        <a:t>(</a:t>
                      </a:r>
                      <a:r>
                        <a:rPr lang="en-US" sz="1600" i="1" dirty="0"/>
                        <a:t>c</a:t>
                      </a:r>
                      <a:r>
                        <a:rPr lang="en-US" sz="1600" dirty="0"/>
                        <a:t>), </a:t>
                      </a:r>
                      <a:r>
                        <a:rPr lang="en-US" sz="1600" i="1" dirty="0"/>
                        <a:t>P</a:t>
                      </a:r>
                      <a:r>
                        <a:rPr lang="en-US" sz="1600" dirty="0"/>
                        <a:t>(</a:t>
                      </a:r>
                      <a:r>
                        <a:rPr lang="en-US" sz="1600" i="1" dirty="0"/>
                        <a:t>x</a:t>
                      </a:r>
                      <a:r>
                        <a:rPr lang="en-US" sz="1600" dirty="0"/>
                        <a:t>), and </a:t>
                      </a:r>
                      <a:r>
                        <a:rPr lang="en-US" sz="1600" i="1" dirty="0"/>
                        <a:t>P</a:t>
                      </a:r>
                      <a:r>
                        <a:rPr lang="en-US" sz="1600" dirty="0"/>
                        <a:t>(</a:t>
                      </a:r>
                      <a:r>
                        <a:rPr lang="en-US" sz="1600" i="1" dirty="0" err="1"/>
                        <a:t>x|c</a:t>
                      </a:r>
                      <a:r>
                        <a:rPr lang="en-US" sz="1600" dirty="0"/>
                        <a:t>). Naive </a:t>
                      </a:r>
                      <a:r>
                        <a:rPr lang="en-US" sz="1600" dirty="0" err="1"/>
                        <a:t>Bayes</a:t>
                      </a:r>
                      <a:r>
                        <a:rPr lang="en-US" sz="1600" dirty="0"/>
                        <a:t> classifier assume that the effect of the value of a predictor (</a:t>
                      </a:r>
                      <a:r>
                        <a:rPr lang="en-US" sz="1600" i="1" dirty="0"/>
                        <a:t>x</a:t>
                      </a:r>
                      <a:r>
                        <a:rPr lang="en-US" sz="1600" dirty="0"/>
                        <a:t>) on a given class (</a:t>
                      </a:r>
                      <a:r>
                        <a:rPr lang="en-US" sz="1600" i="1" dirty="0"/>
                        <a:t>c</a:t>
                      </a:r>
                      <a:r>
                        <a:rPr lang="en-US" sz="1600" dirty="0"/>
                        <a:t>) is independent of the values of other predictors. This assumption is </a:t>
                      </a:r>
                      <a:r>
                        <a:rPr lang="en-US" sz="1600" b="1" dirty="0"/>
                        <a:t>called class conditional independence.</a:t>
                      </a:r>
                    </a:p>
                  </a:txBody>
                  <a:tcPr marL="79083" marR="79083" marT="39542" marB="39542" anchor="ctr">
                    <a:lnL>
                      <a:noFill/>
                    </a:lnL>
                    <a:lnR>
                      <a:noFill/>
                    </a:lnR>
                    <a:lnT>
                      <a:noFill/>
                    </a:lnT>
                    <a:lnB>
                      <a:noFill/>
                    </a:lnB>
                  </a:tcPr>
                </a:tc>
                <a:tc>
                  <a:txBody>
                    <a:bodyPr/>
                    <a:lstStyle/>
                    <a:p>
                      <a:endParaRPr lang="en-US" sz="1600"/>
                    </a:p>
                  </a:txBody>
                  <a:tcPr marL="79083" marR="79083" marT="39542" marB="39542">
                    <a:lnL>
                      <a:noFill/>
                    </a:lnL>
                    <a:lnT>
                      <a:noFill/>
                    </a:lnT>
                  </a:tcPr>
                </a:tc>
                <a:tc>
                  <a:txBody>
                    <a:bodyPr/>
                    <a:lstStyle/>
                    <a:p>
                      <a:endParaRPr lang="en-US" sz="1600" dirty="0"/>
                    </a:p>
                  </a:txBody>
                  <a:tcPr marL="79083" marR="79083" marT="39542" marB="39542">
                    <a:lnT>
                      <a:noFill/>
                    </a:lnT>
                  </a:tcPr>
                </a:tc>
              </a:tr>
            </a:tbl>
          </a:graphicData>
        </a:graphic>
      </p:graphicFrame>
      <p:pic>
        <p:nvPicPr>
          <p:cNvPr id="11267" name="Picture 3" descr="E:\datascience\saedsay\DataScience\www.saedsayad.com\images\Bayes_rule.png"/>
          <p:cNvPicPr>
            <a:picLocks noChangeAspect="1" noChangeArrowheads="1"/>
          </p:cNvPicPr>
          <p:nvPr/>
        </p:nvPicPr>
        <p:blipFill>
          <a:blip r:embed="rId2"/>
          <a:srcRect/>
          <a:stretch>
            <a:fillRect/>
          </a:stretch>
        </p:blipFill>
        <p:spPr bwMode="auto">
          <a:xfrm>
            <a:off x="1785918" y="1857364"/>
            <a:ext cx="5500726" cy="3150090"/>
          </a:xfrm>
          <a:prstGeom prst="rect">
            <a:avLst/>
          </a:prstGeom>
          <a:noFill/>
        </p:spPr>
      </p:pic>
      <p:sp>
        <p:nvSpPr>
          <p:cNvPr id="6" name="Rectangle 5"/>
          <p:cNvSpPr/>
          <p:nvPr/>
        </p:nvSpPr>
        <p:spPr>
          <a:xfrm>
            <a:off x="500034" y="4929198"/>
            <a:ext cx="8143932" cy="1200329"/>
          </a:xfrm>
          <a:prstGeom prst="rect">
            <a:avLst/>
          </a:prstGeom>
        </p:spPr>
        <p:txBody>
          <a:bodyPr wrap="square">
            <a:spAutoFit/>
          </a:bodyPr>
          <a:lstStyle/>
          <a:p>
            <a:pPr>
              <a:buFont typeface="Arial" pitchFamily="34" charset="0"/>
              <a:buChar char="•"/>
            </a:pPr>
            <a:r>
              <a:rPr lang="en-US" i="1" dirty="0" smtClean="0"/>
              <a:t>P</a:t>
            </a:r>
            <a:r>
              <a:rPr lang="en-US" dirty="0" smtClean="0"/>
              <a:t>(</a:t>
            </a:r>
            <a:r>
              <a:rPr lang="en-US" i="1" dirty="0" err="1" smtClean="0"/>
              <a:t>c|x</a:t>
            </a:r>
            <a:r>
              <a:rPr lang="en-US" dirty="0" smtClean="0"/>
              <a:t>) is the posterior probability of </a:t>
            </a:r>
            <a:r>
              <a:rPr lang="en-US" i="1" dirty="0" smtClean="0"/>
              <a:t>class</a:t>
            </a:r>
            <a:r>
              <a:rPr lang="en-US" dirty="0" smtClean="0"/>
              <a:t> (</a:t>
            </a:r>
            <a:r>
              <a:rPr lang="en-US" i="1" dirty="0" smtClean="0"/>
              <a:t>target</a:t>
            </a:r>
            <a:r>
              <a:rPr lang="en-US" dirty="0" smtClean="0"/>
              <a:t>) given </a:t>
            </a:r>
            <a:r>
              <a:rPr lang="en-US" i="1" dirty="0" smtClean="0"/>
              <a:t>predictor</a:t>
            </a:r>
            <a:r>
              <a:rPr lang="en-US" dirty="0" smtClean="0"/>
              <a:t> (</a:t>
            </a:r>
            <a:r>
              <a:rPr lang="en-US" i="1" dirty="0" smtClean="0"/>
              <a:t>attribute</a:t>
            </a:r>
            <a:r>
              <a:rPr lang="en-US" dirty="0" smtClean="0"/>
              <a:t>). </a:t>
            </a:r>
          </a:p>
          <a:p>
            <a:pPr>
              <a:buFont typeface="Arial" pitchFamily="34" charset="0"/>
              <a:buChar char="•"/>
            </a:pPr>
            <a:r>
              <a:rPr lang="en-US" i="1" dirty="0" smtClean="0"/>
              <a:t>P</a:t>
            </a:r>
            <a:r>
              <a:rPr lang="en-US" dirty="0" smtClean="0"/>
              <a:t>(</a:t>
            </a:r>
            <a:r>
              <a:rPr lang="en-US" i="1" dirty="0" smtClean="0"/>
              <a:t>c</a:t>
            </a:r>
            <a:r>
              <a:rPr lang="en-US" dirty="0" smtClean="0"/>
              <a:t>) is the prior probability of </a:t>
            </a:r>
            <a:r>
              <a:rPr lang="en-US" i="1" dirty="0" smtClean="0"/>
              <a:t>class</a:t>
            </a:r>
            <a:r>
              <a:rPr lang="en-US" dirty="0" smtClean="0"/>
              <a:t>. </a:t>
            </a:r>
          </a:p>
          <a:p>
            <a:pPr>
              <a:buFont typeface="Arial" pitchFamily="34" charset="0"/>
              <a:buChar char="•"/>
            </a:pPr>
            <a:r>
              <a:rPr lang="en-US" i="1" dirty="0" smtClean="0"/>
              <a:t>P</a:t>
            </a:r>
            <a:r>
              <a:rPr lang="en-US" dirty="0" smtClean="0"/>
              <a:t>(</a:t>
            </a:r>
            <a:r>
              <a:rPr lang="en-US" i="1" dirty="0" err="1" smtClean="0"/>
              <a:t>x|c</a:t>
            </a:r>
            <a:r>
              <a:rPr lang="en-US" dirty="0" smtClean="0"/>
              <a:t>) is the likelihood which is the probability of </a:t>
            </a:r>
            <a:r>
              <a:rPr lang="en-US" i="1" dirty="0" smtClean="0"/>
              <a:t>predictor</a:t>
            </a:r>
            <a:r>
              <a:rPr lang="en-US" dirty="0" smtClean="0"/>
              <a:t> given </a:t>
            </a:r>
            <a:r>
              <a:rPr lang="en-US" i="1" dirty="0" smtClean="0"/>
              <a:t>class</a:t>
            </a:r>
            <a:r>
              <a:rPr lang="en-US" dirty="0" smtClean="0"/>
              <a:t>. </a:t>
            </a:r>
          </a:p>
          <a:p>
            <a:pPr>
              <a:buFont typeface="Arial" pitchFamily="34" charset="0"/>
              <a:buChar char="•"/>
            </a:pPr>
            <a:r>
              <a:rPr lang="en-US" i="1" dirty="0" smtClean="0"/>
              <a:t>P</a:t>
            </a:r>
            <a:r>
              <a:rPr lang="en-US" dirty="0" smtClean="0"/>
              <a:t>(</a:t>
            </a:r>
            <a:r>
              <a:rPr lang="en-US" i="1" dirty="0" smtClean="0"/>
              <a:t>x</a:t>
            </a:r>
            <a:r>
              <a:rPr lang="en-US" dirty="0" smtClean="0"/>
              <a:t>) is the prior probability of </a:t>
            </a:r>
            <a:r>
              <a:rPr lang="en-US" i="1" dirty="0" smtClean="0"/>
              <a:t>predictor</a:t>
            </a:r>
            <a:r>
              <a:rPr lang="en-US" dirty="0" smtClean="0"/>
              <a:t>.</a:t>
            </a:r>
            <a:endParaRPr lang="en-US" dirty="0"/>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srcRect/>
          <a:stretch>
            <a:fillRect/>
          </a:stretch>
        </p:blipFill>
        <p:spPr bwMode="auto">
          <a:xfrm>
            <a:off x="3000375" y="538163"/>
            <a:ext cx="3143250" cy="5781675"/>
          </a:xfrm>
          <a:prstGeom prst="rect">
            <a:avLst/>
          </a:prstGeom>
          <a:noFill/>
          <a:ln w="9525">
            <a:noFill/>
            <a:miter lim="800000"/>
            <a:headEnd/>
            <a:tailEnd/>
          </a:ln>
          <a:effectLst/>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table-259x300.png"/>
          <p:cNvPicPr>
            <a:picLocks noChangeAspect="1"/>
          </p:cNvPicPr>
          <p:nvPr/>
        </p:nvPicPr>
        <p:blipFill>
          <a:blip r:embed="rId2"/>
          <a:stretch>
            <a:fillRect/>
          </a:stretch>
        </p:blipFill>
        <p:spPr>
          <a:xfrm>
            <a:off x="2071670" y="142852"/>
            <a:ext cx="5357850" cy="6206004"/>
          </a:xfrm>
          <a:prstGeom prst="rect">
            <a:avLst/>
          </a:prstGeom>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srcRect/>
          <a:stretch>
            <a:fillRect/>
          </a:stretch>
        </p:blipFill>
        <p:spPr bwMode="auto">
          <a:xfrm>
            <a:off x="233363" y="1138238"/>
            <a:ext cx="8677275" cy="4581525"/>
          </a:xfrm>
          <a:prstGeom prst="rect">
            <a:avLst/>
          </a:prstGeom>
          <a:noFill/>
          <a:ln w="9525">
            <a:noFill/>
            <a:miter lim="800000"/>
            <a:headEnd/>
            <a:tailEnd/>
          </a:ln>
          <a:effectLst/>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srcRect/>
          <a:stretch>
            <a:fillRect/>
          </a:stretch>
        </p:blipFill>
        <p:spPr bwMode="auto">
          <a:xfrm>
            <a:off x="147638" y="452438"/>
            <a:ext cx="8848725" cy="5953125"/>
          </a:xfrm>
          <a:prstGeom prst="rect">
            <a:avLst/>
          </a:prstGeom>
          <a:noFill/>
          <a:ln w="9525">
            <a:noFill/>
            <a:miter lim="800000"/>
            <a:headEnd/>
            <a:tailEnd/>
          </a:ln>
          <a:effectLst/>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srcRect/>
          <a:stretch>
            <a:fillRect/>
          </a:stretch>
        </p:blipFill>
        <p:spPr bwMode="auto">
          <a:xfrm>
            <a:off x="428596" y="928670"/>
            <a:ext cx="8086744" cy="3071834"/>
          </a:xfrm>
          <a:prstGeom prst="rect">
            <a:avLst/>
          </a:prstGeom>
          <a:noFill/>
          <a:ln w="9525">
            <a:noFill/>
            <a:miter lim="800000"/>
            <a:headEnd/>
            <a:tailEnd/>
          </a:ln>
          <a:effectLst/>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srcRect/>
          <a:stretch>
            <a:fillRect/>
          </a:stretch>
        </p:blipFill>
        <p:spPr bwMode="auto">
          <a:xfrm>
            <a:off x="787602" y="714356"/>
            <a:ext cx="7356298" cy="5276858"/>
          </a:xfrm>
          <a:prstGeom prst="rect">
            <a:avLst/>
          </a:prstGeom>
          <a:noFill/>
          <a:ln w="9525">
            <a:noFill/>
            <a:miter lim="800000"/>
            <a:headEnd/>
            <a:tailEnd/>
          </a:ln>
          <a:effectLst/>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8847"/>
            <a:ext cx="8929718" cy="6001643"/>
          </a:xfrm>
          <a:prstGeom prst="rect">
            <a:avLst/>
          </a:prstGeom>
        </p:spPr>
        <p:txBody>
          <a:bodyPr wrap="square">
            <a:spAutoFit/>
          </a:bodyPr>
          <a:lstStyle/>
          <a:p>
            <a:r>
              <a:rPr lang="en-US" sz="2400" b="1" dirty="0" smtClean="0"/>
              <a:t>Naive </a:t>
            </a:r>
            <a:r>
              <a:rPr lang="en-US" sz="2400" b="1" dirty="0" err="1" smtClean="0"/>
              <a:t>Bayes</a:t>
            </a:r>
            <a:r>
              <a:rPr lang="en-US" sz="2400" b="1" dirty="0" smtClean="0"/>
              <a:t> with Multiple Labels</a:t>
            </a:r>
          </a:p>
          <a:p>
            <a:r>
              <a:rPr lang="en-US" sz="2400" dirty="0" smtClean="0"/>
              <a:t>Till now you have learned Naive </a:t>
            </a:r>
            <a:r>
              <a:rPr lang="en-US" sz="2400" dirty="0" err="1" smtClean="0"/>
              <a:t>Bayes</a:t>
            </a:r>
            <a:r>
              <a:rPr lang="en-US" sz="2400" dirty="0" smtClean="0"/>
              <a:t> classification with binary labels. Now you will learn about multiple class classification in Naive </a:t>
            </a:r>
            <a:r>
              <a:rPr lang="en-US" sz="2400" dirty="0" err="1" smtClean="0"/>
              <a:t>Bayes</a:t>
            </a:r>
            <a:r>
              <a:rPr lang="en-US" sz="2400" dirty="0" smtClean="0"/>
              <a:t>. Which is known as multinomial Naive </a:t>
            </a:r>
            <a:r>
              <a:rPr lang="en-US" sz="2400" dirty="0" err="1" smtClean="0"/>
              <a:t>Bayes</a:t>
            </a:r>
            <a:r>
              <a:rPr lang="en-US" sz="2400" dirty="0" smtClean="0"/>
              <a:t> classification. For example, if you want to classify a news article about technology, entertainment, politics, or sports.</a:t>
            </a:r>
          </a:p>
          <a:p>
            <a:r>
              <a:rPr lang="en-US" sz="2400" dirty="0" smtClean="0"/>
              <a:t>In model building part, you can use wine dataset which is a very famous multi-class classification problem. "This dataset is the result of a chemical analysis of wines grown in the same region in Italy but derived from three different cultivars." (</a:t>
            </a:r>
            <a:r>
              <a:rPr lang="en-US" sz="2400" dirty="0" smtClean="0">
                <a:hlinkClick r:id="rId2"/>
              </a:rPr>
              <a:t>UC Irvine</a:t>
            </a:r>
            <a:r>
              <a:rPr lang="en-US" sz="2400" dirty="0" smtClean="0"/>
              <a:t>)</a:t>
            </a:r>
          </a:p>
          <a:p>
            <a:r>
              <a:rPr lang="en-US" sz="2400" dirty="0" smtClean="0"/>
              <a:t>Dataset comprises of 13 features (alcohol, </a:t>
            </a:r>
            <a:r>
              <a:rPr lang="en-US" sz="2400" dirty="0" err="1" smtClean="0"/>
              <a:t>malic_acid</a:t>
            </a:r>
            <a:r>
              <a:rPr lang="en-US" sz="2400" dirty="0" smtClean="0"/>
              <a:t>, ash, </a:t>
            </a:r>
            <a:r>
              <a:rPr lang="en-US" sz="2400" dirty="0" err="1" smtClean="0"/>
              <a:t>alcalinity_of_ash</a:t>
            </a:r>
            <a:r>
              <a:rPr lang="en-US" sz="2400" dirty="0" smtClean="0"/>
              <a:t>, magnesium, </a:t>
            </a:r>
            <a:r>
              <a:rPr lang="en-US" sz="2400" dirty="0" err="1" smtClean="0"/>
              <a:t>total_phenols</a:t>
            </a:r>
            <a:r>
              <a:rPr lang="en-US" sz="2400" dirty="0" smtClean="0"/>
              <a:t>, </a:t>
            </a:r>
            <a:r>
              <a:rPr lang="en-US" sz="2400" dirty="0" err="1" smtClean="0"/>
              <a:t>flavanoids</a:t>
            </a:r>
            <a:r>
              <a:rPr lang="en-US" sz="2400" dirty="0" smtClean="0"/>
              <a:t>, </a:t>
            </a:r>
            <a:r>
              <a:rPr lang="en-US" sz="2400" dirty="0" err="1" smtClean="0"/>
              <a:t>nonflavanoid_phenols</a:t>
            </a:r>
            <a:r>
              <a:rPr lang="en-US" sz="2400" dirty="0" smtClean="0"/>
              <a:t>, </a:t>
            </a:r>
            <a:r>
              <a:rPr lang="en-US" sz="2400" dirty="0" err="1" smtClean="0"/>
              <a:t>proanthocyanins</a:t>
            </a:r>
            <a:r>
              <a:rPr lang="en-US" sz="2400" dirty="0" smtClean="0"/>
              <a:t>, </a:t>
            </a:r>
            <a:r>
              <a:rPr lang="en-US" sz="2400" dirty="0" err="1" smtClean="0"/>
              <a:t>color_intensity</a:t>
            </a:r>
            <a:r>
              <a:rPr lang="en-US" sz="2400" dirty="0" smtClean="0"/>
              <a:t>, hue, od280/od315_of_diluted_wines, </a:t>
            </a:r>
            <a:r>
              <a:rPr lang="en-US" sz="2400" dirty="0" err="1" smtClean="0"/>
              <a:t>proline</a:t>
            </a:r>
            <a:r>
              <a:rPr lang="en-US" sz="2400" dirty="0" smtClean="0"/>
              <a:t>) and type of wine cultivar. This data has three type of wine Class_0, Class_1, and Class_2. Here you can build a model to classify the type of wine.</a:t>
            </a:r>
            <a:endParaRPr lang="en-US" sz="2400" dirty="0"/>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srcRect/>
          <a:stretch>
            <a:fillRect/>
          </a:stretch>
        </p:blipFill>
        <p:spPr bwMode="auto">
          <a:xfrm>
            <a:off x="1214414" y="357166"/>
            <a:ext cx="6143668" cy="6263428"/>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srcRect/>
          <a:stretch>
            <a:fillRect/>
          </a:stretch>
        </p:blipFill>
        <p:spPr bwMode="auto">
          <a:xfrm>
            <a:off x="0" y="-142900"/>
            <a:ext cx="5867400" cy="4695825"/>
          </a:xfrm>
          <a:prstGeom prst="rect">
            <a:avLst/>
          </a:prstGeom>
          <a:noFill/>
          <a:ln w="9525">
            <a:noFill/>
            <a:miter lim="800000"/>
            <a:headEnd/>
            <a:tailEnd/>
          </a:ln>
          <a:effectLst/>
        </p:spPr>
      </p:pic>
      <p:pic>
        <p:nvPicPr>
          <p:cNvPr id="2051" name="Picture 3"/>
          <p:cNvPicPr>
            <a:picLocks noChangeAspect="1" noChangeArrowheads="1"/>
          </p:cNvPicPr>
          <p:nvPr/>
        </p:nvPicPr>
        <p:blipFill>
          <a:blip r:embed="rId3"/>
          <a:srcRect/>
          <a:stretch>
            <a:fillRect/>
          </a:stretch>
        </p:blipFill>
        <p:spPr bwMode="auto">
          <a:xfrm>
            <a:off x="357158" y="5072074"/>
            <a:ext cx="7346950" cy="1193800"/>
          </a:xfrm>
          <a:prstGeom prst="rect">
            <a:avLst/>
          </a:prstGeom>
          <a:noFill/>
          <a:ln w="9525">
            <a:noFill/>
            <a:miter lim="800000"/>
            <a:headEnd/>
            <a:tailEnd/>
          </a:ln>
          <a:effectLst/>
        </p:spPr>
      </p:pic>
      <p:graphicFrame>
        <p:nvGraphicFramePr>
          <p:cNvPr id="4" name="Table 3"/>
          <p:cNvGraphicFramePr>
            <a:graphicFrameLocks noGrp="1"/>
          </p:cNvGraphicFramePr>
          <p:nvPr/>
        </p:nvGraphicFramePr>
        <p:xfrm>
          <a:off x="5572132" y="3143248"/>
          <a:ext cx="3214711" cy="1908180"/>
        </p:xfrm>
        <a:graphic>
          <a:graphicData uri="http://schemas.openxmlformats.org/drawingml/2006/table">
            <a:tbl>
              <a:tblPr/>
              <a:tblGrid>
                <a:gridCol w="1506905"/>
                <a:gridCol w="636235"/>
                <a:gridCol w="1071571"/>
              </a:tblGrid>
              <a:tr h="190818">
                <a:tc>
                  <a:txBody>
                    <a:bodyPr/>
                    <a:lstStyle/>
                    <a:p>
                      <a:pPr algn="r" fontAlgn="b"/>
                      <a:r>
                        <a:rPr lang="en-IN" sz="1100" b="0" i="0" u="none" strike="noStrike" dirty="0" smtClean="0">
                          <a:solidFill>
                            <a:srgbClr val="000000"/>
                          </a:solidFill>
                          <a:latin typeface="Calibri"/>
                        </a:rPr>
                        <a:t>Income/No</a:t>
                      </a:r>
                      <a:endParaRPr lang="en-US" sz="1100" b="0" i="0" u="none" strike="noStrike" dirty="0">
                        <a:solidFill>
                          <a:srgbClr val="000000"/>
                        </a:solidFill>
                        <a:latin typeface="Calibri"/>
                      </a:endParaRPr>
                    </a:p>
                  </a:txBody>
                  <a:tcPr marL="7620" marR="7620" marT="7620" marB="0" anchor="b">
                    <a:lnL>
                      <a:noFill/>
                    </a:lnL>
                    <a:lnR>
                      <a:noFill/>
                    </a:lnR>
                    <a:lnT>
                      <a:noFill/>
                    </a:lnT>
                    <a:lnB>
                      <a:noFill/>
                    </a:lnB>
                  </a:tcPr>
                </a:tc>
                <a:tc>
                  <a:txBody>
                    <a:bodyPr/>
                    <a:lstStyle/>
                    <a:p>
                      <a:pPr algn="r" fontAlgn="b"/>
                      <a:r>
                        <a:rPr lang="en-IN" sz="1100" b="0" i="0" u="none" strike="noStrike" dirty="0" smtClean="0">
                          <a:solidFill>
                            <a:srgbClr val="000000"/>
                          </a:solidFill>
                          <a:latin typeface="Calibri"/>
                        </a:rPr>
                        <a:t>Xi-Mean</a:t>
                      </a:r>
                      <a:endParaRPr lang="en-US" sz="1100" b="0" i="0" u="none" strike="noStrike" dirty="0">
                        <a:solidFill>
                          <a:srgbClr val="000000"/>
                        </a:solidFill>
                        <a:latin typeface="Calibri"/>
                      </a:endParaRPr>
                    </a:p>
                  </a:txBody>
                  <a:tcPr marL="7620" marR="7620" marT="7620" marB="0" anchor="b">
                    <a:lnL>
                      <a:noFill/>
                    </a:lnL>
                    <a:lnR>
                      <a:noFill/>
                    </a:lnR>
                    <a:lnT>
                      <a:noFill/>
                    </a:lnT>
                    <a:lnB>
                      <a:noFill/>
                    </a:lnB>
                  </a:tcPr>
                </a:tc>
                <a:tc>
                  <a:txBody>
                    <a:bodyPr/>
                    <a:lstStyle/>
                    <a:p>
                      <a:pPr algn="r" fontAlgn="b"/>
                      <a:r>
                        <a:rPr lang="en-IN" sz="1100" b="0" i="0" u="none" strike="noStrike" dirty="0" smtClean="0">
                          <a:solidFill>
                            <a:srgbClr val="000000"/>
                          </a:solidFill>
                          <a:latin typeface="Calibri"/>
                        </a:rPr>
                        <a:t>(Xi-Mean)^2</a:t>
                      </a:r>
                      <a:endParaRPr lang="en-US" sz="1100" b="0" i="0" u="none" strike="noStrike" dirty="0">
                        <a:solidFill>
                          <a:srgbClr val="000000"/>
                        </a:solidFill>
                        <a:latin typeface="Calibri"/>
                      </a:endParaRPr>
                    </a:p>
                  </a:txBody>
                  <a:tcPr marL="7620" marR="7620" marT="7620" marB="0" anchor="b">
                    <a:lnL>
                      <a:noFill/>
                    </a:lnL>
                    <a:lnR>
                      <a:noFill/>
                    </a:lnR>
                    <a:lnT>
                      <a:noFill/>
                    </a:lnT>
                    <a:lnB>
                      <a:noFill/>
                    </a:lnB>
                  </a:tcPr>
                </a:tc>
              </a:tr>
              <a:tr h="190818">
                <a:tc>
                  <a:txBody>
                    <a:bodyPr/>
                    <a:lstStyle/>
                    <a:p>
                      <a:pPr algn="r" fontAlgn="b"/>
                      <a:r>
                        <a:rPr lang="en-US" sz="1100" b="0" i="0" u="none" strike="noStrike" dirty="0">
                          <a:solidFill>
                            <a:srgbClr val="000000"/>
                          </a:solidFill>
                          <a:latin typeface="Calibri"/>
                        </a:rPr>
                        <a:t>125</a:t>
                      </a:r>
                    </a:p>
                  </a:txBody>
                  <a:tcPr marL="7620" marR="7620" marT="7620" marB="0" anchor="b">
                    <a:lnL>
                      <a:noFill/>
                    </a:lnL>
                    <a:lnR>
                      <a:noFill/>
                    </a:lnR>
                    <a:lnT>
                      <a:noFill/>
                    </a:lnT>
                    <a:lnB>
                      <a:noFill/>
                    </a:lnB>
                  </a:tcPr>
                </a:tc>
                <a:tc>
                  <a:txBody>
                    <a:bodyPr/>
                    <a:lstStyle/>
                    <a:p>
                      <a:pPr algn="r" fontAlgn="b"/>
                      <a:r>
                        <a:rPr lang="en-US" sz="1100" b="0" i="0" u="none" strike="noStrike">
                          <a:solidFill>
                            <a:srgbClr val="000000"/>
                          </a:solidFill>
                          <a:latin typeface="Calibri"/>
                        </a:rPr>
                        <a:t>15</a:t>
                      </a:r>
                    </a:p>
                  </a:txBody>
                  <a:tcPr marL="7620" marR="7620" marT="7620" marB="0" anchor="b">
                    <a:lnL>
                      <a:noFill/>
                    </a:lnL>
                    <a:lnR>
                      <a:noFill/>
                    </a:lnR>
                    <a:lnT>
                      <a:noFill/>
                    </a:lnT>
                    <a:lnB>
                      <a:noFill/>
                    </a:lnB>
                  </a:tcPr>
                </a:tc>
                <a:tc>
                  <a:txBody>
                    <a:bodyPr/>
                    <a:lstStyle/>
                    <a:p>
                      <a:pPr algn="r" fontAlgn="b"/>
                      <a:r>
                        <a:rPr lang="en-US" sz="1100" b="0" i="0" u="none" strike="noStrike">
                          <a:solidFill>
                            <a:srgbClr val="000000"/>
                          </a:solidFill>
                          <a:latin typeface="Calibri"/>
                        </a:rPr>
                        <a:t>225</a:t>
                      </a:r>
                    </a:p>
                  </a:txBody>
                  <a:tcPr marL="7620" marR="7620" marT="7620" marB="0" anchor="b">
                    <a:lnL>
                      <a:noFill/>
                    </a:lnL>
                    <a:lnR>
                      <a:noFill/>
                    </a:lnR>
                    <a:lnT>
                      <a:noFill/>
                    </a:lnT>
                    <a:lnB>
                      <a:noFill/>
                    </a:lnB>
                  </a:tcPr>
                </a:tc>
              </a:tr>
              <a:tr h="190818">
                <a:tc>
                  <a:txBody>
                    <a:bodyPr/>
                    <a:lstStyle/>
                    <a:p>
                      <a:pPr algn="r" fontAlgn="b"/>
                      <a:r>
                        <a:rPr lang="en-US" sz="1100" b="0" i="0" u="none" strike="noStrike">
                          <a:solidFill>
                            <a:srgbClr val="000000"/>
                          </a:solidFill>
                          <a:latin typeface="Calibri"/>
                        </a:rPr>
                        <a:t>100</a:t>
                      </a:r>
                    </a:p>
                  </a:txBody>
                  <a:tcPr marL="7620" marR="7620" marT="7620" marB="0" anchor="b">
                    <a:lnL>
                      <a:noFill/>
                    </a:lnL>
                    <a:lnR>
                      <a:noFill/>
                    </a:lnR>
                    <a:lnT>
                      <a:noFill/>
                    </a:lnT>
                    <a:lnB>
                      <a:noFill/>
                    </a:lnB>
                  </a:tcPr>
                </a:tc>
                <a:tc>
                  <a:txBody>
                    <a:bodyPr/>
                    <a:lstStyle/>
                    <a:p>
                      <a:pPr algn="r" fontAlgn="b"/>
                      <a:r>
                        <a:rPr lang="en-US" sz="1100" b="0" i="0" u="none" strike="noStrike">
                          <a:solidFill>
                            <a:srgbClr val="000000"/>
                          </a:solidFill>
                          <a:latin typeface="Calibri"/>
                        </a:rPr>
                        <a:t>-10</a:t>
                      </a:r>
                    </a:p>
                  </a:txBody>
                  <a:tcPr marL="7620" marR="7620" marT="7620" marB="0" anchor="b">
                    <a:lnL>
                      <a:noFill/>
                    </a:lnL>
                    <a:lnR>
                      <a:noFill/>
                    </a:lnR>
                    <a:lnT>
                      <a:noFill/>
                    </a:lnT>
                    <a:lnB>
                      <a:noFill/>
                    </a:lnB>
                  </a:tcPr>
                </a:tc>
                <a:tc>
                  <a:txBody>
                    <a:bodyPr/>
                    <a:lstStyle/>
                    <a:p>
                      <a:pPr algn="r" fontAlgn="b"/>
                      <a:r>
                        <a:rPr lang="en-US" sz="1100" b="0" i="0" u="none" strike="noStrike">
                          <a:solidFill>
                            <a:srgbClr val="000000"/>
                          </a:solidFill>
                          <a:latin typeface="Calibri"/>
                        </a:rPr>
                        <a:t>100</a:t>
                      </a:r>
                    </a:p>
                  </a:txBody>
                  <a:tcPr marL="7620" marR="7620" marT="7620" marB="0" anchor="b">
                    <a:lnL>
                      <a:noFill/>
                    </a:lnL>
                    <a:lnR>
                      <a:noFill/>
                    </a:lnR>
                    <a:lnT>
                      <a:noFill/>
                    </a:lnT>
                    <a:lnB>
                      <a:noFill/>
                    </a:lnB>
                  </a:tcPr>
                </a:tc>
              </a:tr>
              <a:tr h="190818">
                <a:tc>
                  <a:txBody>
                    <a:bodyPr/>
                    <a:lstStyle/>
                    <a:p>
                      <a:pPr algn="r" fontAlgn="b"/>
                      <a:r>
                        <a:rPr lang="en-US" sz="1100" b="0" i="0" u="none" strike="noStrike">
                          <a:solidFill>
                            <a:srgbClr val="000000"/>
                          </a:solidFill>
                          <a:latin typeface="Calibri"/>
                        </a:rPr>
                        <a:t>70</a:t>
                      </a:r>
                    </a:p>
                  </a:txBody>
                  <a:tcPr marL="7620" marR="7620" marT="7620" marB="0" anchor="b">
                    <a:lnL>
                      <a:noFill/>
                    </a:lnL>
                    <a:lnR>
                      <a:noFill/>
                    </a:lnR>
                    <a:lnT>
                      <a:noFill/>
                    </a:lnT>
                    <a:lnB>
                      <a:noFill/>
                    </a:lnB>
                  </a:tcPr>
                </a:tc>
                <a:tc>
                  <a:txBody>
                    <a:bodyPr/>
                    <a:lstStyle/>
                    <a:p>
                      <a:pPr algn="r" fontAlgn="b"/>
                      <a:r>
                        <a:rPr lang="en-US" sz="1100" b="0" i="0" u="none" strike="noStrike" dirty="0">
                          <a:solidFill>
                            <a:srgbClr val="000000"/>
                          </a:solidFill>
                          <a:latin typeface="Calibri"/>
                        </a:rPr>
                        <a:t>-40</a:t>
                      </a:r>
                    </a:p>
                  </a:txBody>
                  <a:tcPr marL="7620" marR="7620" marT="7620" marB="0" anchor="b">
                    <a:lnL>
                      <a:noFill/>
                    </a:lnL>
                    <a:lnR>
                      <a:noFill/>
                    </a:lnR>
                    <a:lnT>
                      <a:noFill/>
                    </a:lnT>
                    <a:lnB>
                      <a:noFill/>
                    </a:lnB>
                  </a:tcPr>
                </a:tc>
                <a:tc>
                  <a:txBody>
                    <a:bodyPr/>
                    <a:lstStyle/>
                    <a:p>
                      <a:pPr algn="r" fontAlgn="b"/>
                      <a:r>
                        <a:rPr lang="en-US" sz="1100" b="0" i="0" u="none" strike="noStrike">
                          <a:solidFill>
                            <a:srgbClr val="000000"/>
                          </a:solidFill>
                          <a:latin typeface="Calibri"/>
                        </a:rPr>
                        <a:t>1600</a:t>
                      </a:r>
                    </a:p>
                  </a:txBody>
                  <a:tcPr marL="7620" marR="7620" marT="7620" marB="0" anchor="b">
                    <a:lnL>
                      <a:noFill/>
                    </a:lnL>
                    <a:lnR>
                      <a:noFill/>
                    </a:lnR>
                    <a:lnT>
                      <a:noFill/>
                    </a:lnT>
                    <a:lnB>
                      <a:noFill/>
                    </a:lnB>
                  </a:tcPr>
                </a:tc>
              </a:tr>
              <a:tr h="190818">
                <a:tc>
                  <a:txBody>
                    <a:bodyPr/>
                    <a:lstStyle/>
                    <a:p>
                      <a:pPr algn="r" fontAlgn="b"/>
                      <a:r>
                        <a:rPr lang="en-US" sz="1100" b="0" i="0" u="none" strike="noStrike">
                          <a:solidFill>
                            <a:srgbClr val="000000"/>
                          </a:solidFill>
                          <a:latin typeface="Calibri"/>
                        </a:rPr>
                        <a:t>120</a:t>
                      </a:r>
                    </a:p>
                  </a:txBody>
                  <a:tcPr marL="7620" marR="7620" marT="7620" marB="0" anchor="b">
                    <a:lnL>
                      <a:noFill/>
                    </a:lnL>
                    <a:lnR>
                      <a:noFill/>
                    </a:lnR>
                    <a:lnT>
                      <a:noFill/>
                    </a:lnT>
                    <a:lnB>
                      <a:noFill/>
                    </a:lnB>
                  </a:tcPr>
                </a:tc>
                <a:tc>
                  <a:txBody>
                    <a:bodyPr/>
                    <a:lstStyle/>
                    <a:p>
                      <a:pPr algn="r" fontAlgn="b"/>
                      <a:r>
                        <a:rPr lang="en-US" sz="1100" b="0" i="0" u="none" strike="noStrike">
                          <a:solidFill>
                            <a:srgbClr val="000000"/>
                          </a:solidFill>
                          <a:latin typeface="Calibri"/>
                        </a:rPr>
                        <a:t>10</a:t>
                      </a:r>
                    </a:p>
                  </a:txBody>
                  <a:tcPr marL="7620" marR="7620" marT="7620" marB="0" anchor="b">
                    <a:lnL>
                      <a:noFill/>
                    </a:lnL>
                    <a:lnR>
                      <a:noFill/>
                    </a:lnR>
                    <a:lnT>
                      <a:noFill/>
                    </a:lnT>
                    <a:lnB>
                      <a:noFill/>
                    </a:lnB>
                  </a:tcPr>
                </a:tc>
                <a:tc>
                  <a:txBody>
                    <a:bodyPr/>
                    <a:lstStyle/>
                    <a:p>
                      <a:pPr algn="r" fontAlgn="b"/>
                      <a:r>
                        <a:rPr lang="en-US" sz="1100" b="0" i="0" u="none" strike="noStrike">
                          <a:solidFill>
                            <a:srgbClr val="000000"/>
                          </a:solidFill>
                          <a:latin typeface="Calibri"/>
                        </a:rPr>
                        <a:t>100</a:t>
                      </a:r>
                    </a:p>
                  </a:txBody>
                  <a:tcPr marL="7620" marR="7620" marT="7620" marB="0" anchor="b">
                    <a:lnL>
                      <a:noFill/>
                    </a:lnL>
                    <a:lnR>
                      <a:noFill/>
                    </a:lnR>
                    <a:lnT>
                      <a:noFill/>
                    </a:lnT>
                    <a:lnB>
                      <a:noFill/>
                    </a:lnB>
                  </a:tcPr>
                </a:tc>
              </a:tr>
              <a:tr h="190818">
                <a:tc>
                  <a:txBody>
                    <a:bodyPr/>
                    <a:lstStyle/>
                    <a:p>
                      <a:pPr algn="r" fontAlgn="b"/>
                      <a:r>
                        <a:rPr lang="en-US" sz="1100" b="0" i="0" u="none" strike="noStrike">
                          <a:solidFill>
                            <a:srgbClr val="000000"/>
                          </a:solidFill>
                          <a:latin typeface="Calibri"/>
                        </a:rPr>
                        <a:t>60</a:t>
                      </a:r>
                    </a:p>
                  </a:txBody>
                  <a:tcPr marL="7620" marR="7620" marT="7620" marB="0" anchor="b">
                    <a:lnL>
                      <a:noFill/>
                    </a:lnL>
                    <a:lnR>
                      <a:noFill/>
                    </a:lnR>
                    <a:lnT>
                      <a:noFill/>
                    </a:lnT>
                    <a:lnB>
                      <a:noFill/>
                    </a:lnB>
                  </a:tcPr>
                </a:tc>
                <a:tc>
                  <a:txBody>
                    <a:bodyPr/>
                    <a:lstStyle/>
                    <a:p>
                      <a:pPr algn="r" fontAlgn="b"/>
                      <a:r>
                        <a:rPr lang="en-US" sz="1100" b="0" i="0" u="none" strike="noStrike">
                          <a:solidFill>
                            <a:srgbClr val="000000"/>
                          </a:solidFill>
                          <a:latin typeface="Calibri"/>
                        </a:rPr>
                        <a:t>-50</a:t>
                      </a:r>
                    </a:p>
                  </a:txBody>
                  <a:tcPr marL="7620" marR="7620" marT="7620" marB="0" anchor="b">
                    <a:lnL>
                      <a:noFill/>
                    </a:lnL>
                    <a:lnR>
                      <a:noFill/>
                    </a:lnR>
                    <a:lnT>
                      <a:noFill/>
                    </a:lnT>
                    <a:lnB>
                      <a:noFill/>
                    </a:lnB>
                  </a:tcPr>
                </a:tc>
                <a:tc>
                  <a:txBody>
                    <a:bodyPr/>
                    <a:lstStyle/>
                    <a:p>
                      <a:pPr algn="r" fontAlgn="b"/>
                      <a:r>
                        <a:rPr lang="en-US" sz="1100" b="0" i="0" u="none" strike="noStrike">
                          <a:solidFill>
                            <a:srgbClr val="000000"/>
                          </a:solidFill>
                          <a:latin typeface="Calibri"/>
                        </a:rPr>
                        <a:t>2500</a:t>
                      </a:r>
                    </a:p>
                  </a:txBody>
                  <a:tcPr marL="7620" marR="7620" marT="7620" marB="0" anchor="b">
                    <a:lnL>
                      <a:noFill/>
                    </a:lnL>
                    <a:lnR>
                      <a:noFill/>
                    </a:lnR>
                    <a:lnT>
                      <a:noFill/>
                    </a:lnT>
                    <a:lnB>
                      <a:noFill/>
                    </a:lnB>
                  </a:tcPr>
                </a:tc>
              </a:tr>
              <a:tr h="190818">
                <a:tc>
                  <a:txBody>
                    <a:bodyPr/>
                    <a:lstStyle/>
                    <a:p>
                      <a:pPr algn="r" fontAlgn="b"/>
                      <a:r>
                        <a:rPr lang="en-US" sz="1100" b="0" i="0" u="none" strike="noStrike">
                          <a:solidFill>
                            <a:srgbClr val="000000"/>
                          </a:solidFill>
                          <a:latin typeface="Calibri"/>
                        </a:rPr>
                        <a:t>220</a:t>
                      </a:r>
                    </a:p>
                  </a:txBody>
                  <a:tcPr marL="7620" marR="7620" marT="7620" marB="0" anchor="b">
                    <a:lnL>
                      <a:noFill/>
                    </a:lnL>
                    <a:lnR>
                      <a:noFill/>
                    </a:lnR>
                    <a:lnT>
                      <a:noFill/>
                    </a:lnT>
                    <a:lnB>
                      <a:noFill/>
                    </a:lnB>
                  </a:tcPr>
                </a:tc>
                <a:tc>
                  <a:txBody>
                    <a:bodyPr/>
                    <a:lstStyle/>
                    <a:p>
                      <a:pPr algn="r" fontAlgn="b"/>
                      <a:r>
                        <a:rPr lang="en-US" sz="1100" b="0" i="0" u="none" strike="noStrike">
                          <a:solidFill>
                            <a:srgbClr val="000000"/>
                          </a:solidFill>
                          <a:latin typeface="Calibri"/>
                        </a:rPr>
                        <a:t>110</a:t>
                      </a:r>
                    </a:p>
                  </a:txBody>
                  <a:tcPr marL="7620" marR="7620" marT="7620" marB="0" anchor="b">
                    <a:lnL>
                      <a:noFill/>
                    </a:lnL>
                    <a:lnR>
                      <a:noFill/>
                    </a:lnR>
                    <a:lnT>
                      <a:noFill/>
                    </a:lnT>
                    <a:lnB>
                      <a:noFill/>
                    </a:lnB>
                  </a:tcPr>
                </a:tc>
                <a:tc>
                  <a:txBody>
                    <a:bodyPr/>
                    <a:lstStyle/>
                    <a:p>
                      <a:pPr algn="r" fontAlgn="b"/>
                      <a:r>
                        <a:rPr lang="en-US" sz="1100" b="0" i="0" u="none" strike="noStrike">
                          <a:solidFill>
                            <a:srgbClr val="000000"/>
                          </a:solidFill>
                          <a:latin typeface="Calibri"/>
                        </a:rPr>
                        <a:t>12100</a:t>
                      </a:r>
                    </a:p>
                  </a:txBody>
                  <a:tcPr marL="7620" marR="7620" marT="7620" marB="0" anchor="b">
                    <a:lnL>
                      <a:noFill/>
                    </a:lnL>
                    <a:lnR>
                      <a:noFill/>
                    </a:lnR>
                    <a:lnT>
                      <a:noFill/>
                    </a:lnT>
                    <a:lnB>
                      <a:noFill/>
                    </a:lnB>
                  </a:tcPr>
                </a:tc>
              </a:tr>
              <a:tr h="190818">
                <a:tc>
                  <a:txBody>
                    <a:bodyPr/>
                    <a:lstStyle/>
                    <a:p>
                      <a:pPr algn="r" fontAlgn="b"/>
                      <a:r>
                        <a:rPr lang="en-US" sz="1100" b="0" i="0" u="none" strike="noStrike">
                          <a:solidFill>
                            <a:srgbClr val="000000"/>
                          </a:solidFill>
                          <a:latin typeface="Calibri"/>
                        </a:rPr>
                        <a:t>75</a:t>
                      </a:r>
                    </a:p>
                  </a:txBody>
                  <a:tcPr marL="7620" marR="7620" marT="7620" marB="0" anchor="b">
                    <a:lnL>
                      <a:noFill/>
                    </a:lnL>
                    <a:lnR>
                      <a:noFill/>
                    </a:lnR>
                    <a:lnT>
                      <a:noFill/>
                    </a:lnT>
                    <a:lnB>
                      <a:noFill/>
                    </a:lnB>
                  </a:tcPr>
                </a:tc>
                <a:tc>
                  <a:txBody>
                    <a:bodyPr/>
                    <a:lstStyle/>
                    <a:p>
                      <a:pPr algn="r" fontAlgn="b"/>
                      <a:r>
                        <a:rPr lang="en-US" sz="1100" b="0" i="0" u="none" strike="noStrike">
                          <a:solidFill>
                            <a:srgbClr val="000000"/>
                          </a:solidFill>
                          <a:latin typeface="Calibri"/>
                        </a:rPr>
                        <a:t>-35</a:t>
                      </a:r>
                    </a:p>
                  </a:txBody>
                  <a:tcPr marL="7620" marR="7620" marT="7620" marB="0" anchor="b">
                    <a:lnL>
                      <a:noFill/>
                    </a:lnL>
                    <a:lnR>
                      <a:noFill/>
                    </a:lnR>
                    <a:lnT>
                      <a:noFill/>
                    </a:lnT>
                    <a:lnB>
                      <a:noFill/>
                    </a:lnB>
                  </a:tcPr>
                </a:tc>
                <a:tc>
                  <a:txBody>
                    <a:bodyPr/>
                    <a:lstStyle/>
                    <a:p>
                      <a:pPr algn="r" fontAlgn="b"/>
                      <a:r>
                        <a:rPr lang="en-US" sz="1100" b="0" i="0" u="none" strike="noStrike">
                          <a:solidFill>
                            <a:srgbClr val="000000"/>
                          </a:solidFill>
                          <a:latin typeface="Calibri"/>
                        </a:rPr>
                        <a:t>1225</a:t>
                      </a:r>
                    </a:p>
                  </a:txBody>
                  <a:tcPr marL="7620" marR="7620" marT="7620" marB="0" anchor="b">
                    <a:lnL>
                      <a:noFill/>
                    </a:lnL>
                    <a:lnR>
                      <a:noFill/>
                    </a:lnR>
                    <a:lnT>
                      <a:noFill/>
                    </a:lnT>
                    <a:lnB>
                      <a:noFill/>
                    </a:lnB>
                  </a:tcPr>
                </a:tc>
              </a:tr>
              <a:tr h="190818">
                <a:tc>
                  <a:txBody>
                    <a:bodyPr/>
                    <a:lstStyle/>
                    <a:p>
                      <a:pPr algn="r" fontAlgn="b"/>
                      <a:r>
                        <a:rPr lang="en-US" sz="1100" b="1" i="0" u="none" strike="noStrike">
                          <a:solidFill>
                            <a:srgbClr val="000000"/>
                          </a:solidFill>
                          <a:latin typeface="Calibri"/>
                        </a:rPr>
                        <a:t>110</a:t>
                      </a:r>
                    </a:p>
                  </a:txBody>
                  <a:tcPr marL="7620" marR="7620" marT="7620" marB="0" anchor="b">
                    <a:lnL>
                      <a:noFill/>
                    </a:lnL>
                    <a:lnR>
                      <a:noFill/>
                    </a:lnR>
                    <a:lnT>
                      <a:noFill/>
                    </a:lnT>
                    <a:lnB>
                      <a:noFill/>
                    </a:lnB>
                  </a:tcPr>
                </a:tc>
                <a:tc>
                  <a:txBody>
                    <a:bodyPr/>
                    <a:lstStyle/>
                    <a:p>
                      <a:pPr algn="l" fontAlgn="b"/>
                      <a:endParaRPr lang="en-US" sz="1100" b="0" i="0" u="none" strike="noStrike">
                        <a:solidFill>
                          <a:srgbClr val="000000"/>
                        </a:solidFill>
                        <a:latin typeface="Calibri"/>
                      </a:endParaRPr>
                    </a:p>
                  </a:txBody>
                  <a:tcPr marL="7620" marR="7620" marT="7620" marB="0" anchor="b">
                    <a:lnL>
                      <a:noFill/>
                    </a:lnL>
                    <a:lnR>
                      <a:noFill/>
                    </a:lnR>
                    <a:lnT>
                      <a:noFill/>
                    </a:lnT>
                    <a:lnB>
                      <a:noFill/>
                    </a:lnB>
                  </a:tcPr>
                </a:tc>
                <a:tc>
                  <a:txBody>
                    <a:bodyPr/>
                    <a:lstStyle/>
                    <a:p>
                      <a:pPr algn="r" fontAlgn="b"/>
                      <a:r>
                        <a:rPr lang="en-US" sz="1100" b="0" i="0" u="none" strike="noStrike">
                          <a:solidFill>
                            <a:srgbClr val="000000"/>
                          </a:solidFill>
                          <a:latin typeface="Calibri"/>
                        </a:rPr>
                        <a:t>17850</a:t>
                      </a:r>
                    </a:p>
                  </a:txBody>
                  <a:tcPr marL="7620" marR="7620" marT="7620" marB="0" anchor="b">
                    <a:lnL>
                      <a:noFill/>
                    </a:lnL>
                    <a:lnR>
                      <a:noFill/>
                    </a:lnR>
                    <a:lnT>
                      <a:noFill/>
                    </a:lnT>
                    <a:lnB>
                      <a:noFill/>
                    </a:lnB>
                  </a:tcPr>
                </a:tc>
              </a:tr>
              <a:tr h="190818">
                <a:tc>
                  <a:txBody>
                    <a:bodyPr/>
                    <a:lstStyle/>
                    <a:p>
                      <a:pPr algn="l" fontAlgn="b"/>
                      <a:endParaRPr lang="en-US" sz="1100" b="0" i="0" u="none" strike="noStrike">
                        <a:solidFill>
                          <a:srgbClr val="000000"/>
                        </a:solidFill>
                        <a:latin typeface="Calibri"/>
                      </a:endParaRPr>
                    </a:p>
                  </a:txBody>
                  <a:tcPr marL="7620" marR="7620" marT="7620" marB="0" anchor="b">
                    <a:lnL>
                      <a:noFill/>
                    </a:lnL>
                    <a:lnR>
                      <a:noFill/>
                    </a:lnR>
                    <a:lnT>
                      <a:noFill/>
                    </a:lnT>
                    <a:lnB>
                      <a:noFill/>
                    </a:lnB>
                  </a:tcPr>
                </a:tc>
                <a:tc>
                  <a:txBody>
                    <a:bodyPr/>
                    <a:lstStyle/>
                    <a:p>
                      <a:pPr algn="l" fontAlgn="b"/>
                      <a:endParaRPr lang="en-US" sz="1100" b="0" i="0" u="none" strike="noStrike">
                        <a:solidFill>
                          <a:srgbClr val="000000"/>
                        </a:solidFill>
                        <a:latin typeface="Calibri"/>
                      </a:endParaRPr>
                    </a:p>
                  </a:txBody>
                  <a:tcPr marL="7620" marR="7620" marT="7620" marB="0" anchor="b">
                    <a:lnL>
                      <a:noFill/>
                    </a:lnL>
                    <a:lnR>
                      <a:noFill/>
                    </a:lnR>
                    <a:lnT>
                      <a:noFill/>
                    </a:lnT>
                    <a:lnB>
                      <a:noFill/>
                    </a:lnB>
                  </a:tcPr>
                </a:tc>
                <a:tc>
                  <a:txBody>
                    <a:bodyPr/>
                    <a:lstStyle/>
                    <a:p>
                      <a:pPr algn="r" fontAlgn="b"/>
                      <a:r>
                        <a:rPr lang="en-US" sz="1100" b="1" i="0" u="none" strike="noStrike" dirty="0">
                          <a:solidFill>
                            <a:srgbClr val="000000"/>
                          </a:solidFill>
                          <a:latin typeface="Calibri"/>
                        </a:rPr>
                        <a:t>2975</a:t>
                      </a:r>
                    </a:p>
                  </a:txBody>
                  <a:tcPr marL="7620" marR="7620" marT="7620" marB="0" anchor="b">
                    <a:lnL>
                      <a:noFill/>
                    </a:lnL>
                    <a:lnR>
                      <a:noFill/>
                    </a:lnR>
                    <a:lnT>
                      <a:noFill/>
                    </a:lnT>
                    <a:lnB>
                      <a:noFill/>
                    </a:lnB>
                  </a:tcPr>
                </a:tc>
              </a:tr>
            </a:tbl>
          </a:graphicData>
        </a:graphic>
      </p:graphicFrame>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2"/>
          <p:cNvPicPr>
            <a:picLocks noChangeAspect="1" noChangeArrowheads="1"/>
          </p:cNvPicPr>
          <p:nvPr/>
        </p:nvPicPr>
        <p:blipFill>
          <a:blip r:embed="rId2"/>
          <a:srcRect/>
          <a:stretch>
            <a:fillRect/>
          </a:stretch>
        </p:blipFill>
        <p:spPr bwMode="auto">
          <a:xfrm>
            <a:off x="214282" y="1000108"/>
            <a:ext cx="8929718" cy="3865749"/>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5" name="Picture 3"/>
          <p:cNvPicPr>
            <a:picLocks noChangeAspect="1" noChangeArrowheads="1"/>
          </p:cNvPicPr>
          <p:nvPr/>
        </p:nvPicPr>
        <p:blipFill>
          <a:blip r:embed="rId2"/>
          <a:srcRect/>
          <a:stretch>
            <a:fillRect/>
          </a:stretch>
        </p:blipFill>
        <p:spPr bwMode="auto">
          <a:xfrm>
            <a:off x="10262" y="571480"/>
            <a:ext cx="9133738" cy="529433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8929718" cy="6463308"/>
          </a:xfrm>
          <a:prstGeom prst="rect">
            <a:avLst/>
          </a:prstGeom>
        </p:spPr>
        <p:txBody>
          <a:bodyPr wrap="square">
            <a:spAutoFit/>
          </a:bodyPr>
          <a:lstStyle/>
          <a:p>
            <a:pPr fontAlgn="base"/>
            <a:r>
              <a:rPr lang="en-US" dirty="0" smtClean="0"/>
              <a:t>A hypothesis is an </a:t>
            </a:r>
            <a:r>
              <a:rPr lang="en-US" b="1" dirty="0" smtClean="0"/>
              <a:t>educated guess</a:t>
            </a:r>
            <a:r>
              <a:rPr lang="en-US" dirty="0" smtClean="0"/>
              <a:t> about something in the world around you. It should be testable, either by experiment or observation. For example:</a:t>
            </a:r>
          </a:p>
          <a:p>
            <a:pPr lvl="1" fontAlgn="base">
              <a:buFont typeface="Arial" pitchFamily="34" charset="0"/>
              <a:buChar char="•"/>
            </a:pPr>
            <a:r>
              <a:rPr lang="en-US" dirty="0" smtClean="0"/>
              <a:t>A new medicine you think might work.</a:t>
            </a:r>
          </a:p>
          <a:p>
            <a:pPr lvl="1" fontAlgn="base">
              <a:buFont typeface="Arial" pitchFamily="34" charset="0"/>
              <a:buChar char="•"/>
            </a:pPr>
            <a:r>
              <a:rPr lang="en-US" dirty="0" smtClean="0"/>
              <a:t>A way of teaching you think might be better.</a:t>
            </a:r>
          </a:p>
          <a:p>
            <a:pPr lvl="1" fontAlgn="base">
              <a:buFont typeface="Arial" pitchFamily="34" charset="0"/>
              <a:buChar char="•"/>
            </a:pPr>
            <a:r>
              <a:rPr lang="en-US" dirty="0" smtClean="0"/>
              <a:t>A possible location of new species.</a:t>
            </a:r>
          </a:p>
          <a:p>
            <a:pPr lvl="1" fontAlgn="base">
              <a:buFont typeface="Arial" pitchFamily="34" charset="0"/>
              <a:buChar char="•"/>
            </a:pPr>
            <a:r>
              <a:rPr lang="en-US" dirty="0" smtClean="0"/>
              <a:t>A fairer way to administer standardized tests.</a:t>
            </a:r>
          </a:p>
          <a:p>
            <a:pPr fontAlgn="base"/>
            <a:r>
              <a:rPr lang="en-US" dirty="0" smtClean="0"/>
              <a:t>It can really be </a:t>
            </a:r>
            <a:r>
              <a:rPr lang="en-US" i="1" dirty="0" smtClean="0"/>
              <a:t>anything at all</a:t>
            </a:r>
            <a:r>
              <a:rPr lang="en-US" dirty="0" smtClean="0"/>
              <a:t> as long as you can put it to the test.</a:t>
            </a:r>
          </a:p>
          <a:p>
            <a:pPr fontAlgn="base"/>
            <a:r>
              <a:rPr lang="en-US" b="1" dirty="0" smtClean="0"/>
              <a:t>What is a Hypothesis Statement?</a:t>
            </a:r>
          </a:p>
          <a:p>
            <a:pPr fontAlgn="base"/>
            <a:r>
              <a:rPr lang="en-US" dirty="0" smtClean="0"/>
              <a:t>If you are going to propose a hypothesis, it’s customary to write a statement.</a:t>
            </a:r>
          </a:p>
          <a:p>
            <a:pPr fontAlgn="base"/>
            <a:r>
              <a:rPr lang="en-US" dirty="0" smtClean="0"/>
              <a:t> Your statement will look like this:</a:t>
            </a:r>
            <a:br>
              <a:rPr lang="en-US" dirty="0" smtClean="0"/>
            </a:br>
            <a:r>
              <a:rPr lang="en-US" dirty="0" smtClean="0"/>
              <a:t>“If I…(do this to an </a:t>
            </a:r>
            <a:r>
              <a:rPr lang="en-US" dirty="0" smtClean="0">
                <a:hlinkClick r:id="rId2"/>
              </a:rPr>
              <a:t>independent variable</a:t>
            </a:r>
            <a:r>
              <a:rPr lang="en-US" dirty="0" smtClean="0"/>
              <a:t>)….then (this will happen to the </a:t>
            </a:r>
            <a:r>
              <a:rPr lang="en-US" dirty="0" smtClean="0">
                <a:hlinkClick r:id="rId3"/>
              </a:rPr>
              <a:t>dependent variable</a:t>
            </a:r>
            <a:r>
              <a:rPr lang="en-US" dirty="0" smtClean="0"/>
              <a:t>).”</a:t>
            </a:r>
            <a:br>
              <a:rPr lang="en-US" dirty="0" smtClean="0"/>
            </a:br>
            <a:r>
              <a:rPr lang="en-US" dirty="0" smtClean="0"/>
              <a:t>For example:</a:t>
            </a:r>
          </a:p>
          <a:p>
            <a:pPr lvl="1" fontAlgn="base">
              <a:buFont typeface="Arial" pitchFamily="34" charset="0"/>
              <a:buChar char="•"/>
            </a:pPr>
            <a:r>
              <a:rPr lang="en-US" dirty="0" smtClean="0"/>
              <a:t>If I (decrease the amount of water given to herbs) then (the herbs will increase in size).</a:t>
            </a:r>
          </a:p>
          <a:p>
            <a:pPr lvl="1" fontAlgn="base">
              <a:buFont typeface="Arial" pitchFamily="34" charset="0"/>
              <a:buChar char="•"/>
            </a:pPr>
            <a:r>
              <a:rPr lang="en-US" dirty="0" smtClean="0"/>
              <a:t>If I (give patients counseling in addition to medication) then (their overall depression scale will decrease).</a:t>
            </a:r>
          </a:p>
          <a:p>
            <a:pPr lvl="1" fontAlgn="base">
              <a:buFont typeface="Arial" pitchFamily="34" charset="0"/>
              <a:buChar char="•"/>
            </a:pPr>
            <a:r>
              <a:rPr lang="en-US" dirty="0" smtClean="0"/>
              <a:t>If I (give exams at noon instead of 7) then (student test scores will improve).</a:t>
            </a:r>
          </a:p>
          <a:p>
            <a:pPr lvl="1" fontAlgn="base">
              <a:buFont typeface="Arial" pitchFamily="34" charset="0"/>
              <a:buChar char="•"/>
            </a:pPr>
            <a:r>
              <a:rPr lang="en-US" dirty="0" smtClean="0"/>
              <a:t>If I (look in this certain location) then (I am more likely to find new species).</a:t>
            </a:r>
          </a:p>
          <a:p>
            <a:pPr fontAlgn="base"/>
            <a:r>
              <a:rPr lang="en-US" dirty="0" smtClean="0"/>
              <a:t>A good hypothesis statement should:</a:t>
            </a:r>
          </a:p>
          <a:p>
            <a:pPr lvl="1" fontAlgn="base">
              <a:buFont typeface="Arial" pitchFamily="34" charset="0"/>
              <a:buChar char="•"/>
            </a:pPr>
            <a:r>
              <a:rPr lang="en-US" dirty="0" smtClean="0"/>
              <a:t>Include an “if” and “then” statement </a:t>
            </a:r>
            <a:r>
              <a:rPr lang="en-US" dirty="0" smtClean="0">
                <a:hlinkClick r:id="rId4"/>
              </a:rPr>
              <a:t>(according to the University of California).</a:t>
            </a:r>
            <a:endParaRPr lang="en-US" dirty="0" smtClean="0"/>
          </a:p>
          <a:p>
            <a:pPr lvl="1" fontAlgn="base">
              <a:buFont typeface="Arial" pitchFamily="34" charset="0"/>
              <a:buChar char="•"/>
            </a:pPr>
            <a:r>
              <a:rPr lang="en-US" dirty="0" smtClean="0"/>
              <a:t>Include both the independent and </a:t>
            </a:r>
            <a:r>
              <a:rPr lang="en-US" dirty="0" smtClean="0">
                <a:hlinkClick r:id="rId3"/>
              </a:rPr>
              <a:t>dependent variables.</a:t>
            </a:r>
            <a:endParaRPr lang="en-US" dirty="0" smtClean="0"/>
          </a:p>
          <a:p>
            <a:pPr lvl="1" fontAlgn="base">
              <a:buFont typeface="Arial" pitchFamily="34" charset="0"/>
              <a:buChar char="•"/>
            </a:pPr>
            <a:r>
              <a:rPr lang="en-US" dirty="0" smtClean="0"/>
              <a:t>Be testable by experiment, survey or other scientifically sound technique.</a:t>
            </a:r>
          </a:p>
          <a:p>
            <a:pPr lvl="1" fontAlgn="base">
              <a:buFont typeface="Arial" pitchFamily="34" charset="0"/>
              <a:buChar char="•"/>
            </a:pPr>
            <a:r>
              <a:rPr lang="en-US" dirty="0" smtClean="0"/>
              <a:t>Be based on information in prior research (either yours or someone else’s).</a:t>
            </a:r>
          </a:p>
          <a:p>
            <a:pPr fontAlgn="base"/>
            <a:r>
              <a:rPr lang="en-US" dirty="0" smtClean="0"/>
              <a:t>Have design criteria (for engineering or programming projects).</a:t>
            </a:r>
            <a:endParaRPr lang="en-US" dirty="0"/>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71472" y="142853"/>
            <a:ext cx="7772400" cy="714380"/>
          </a:xfrm>
        </p:spPr>
        <p:txBody>
          <a:bodyPr>
            <a:normAutofit fontScale="90000"/>
          </a:bodyPr>
          <a:lstStyle/>
          <a:p>
            <a:r>
              <a:rPr lang="en-IN" dirty="0" smtClean="0"/>
              <a:t>Hypothesis testing</a:t>
            </a:r>
            <a:endParaRPr lang="en-US" dirty="0"/>
          </a:p>
        </p:txBody>
      </p:sp>
      <p:sp>
        <p:nvSpPr>
          <p:cNvPr id="3" name="Subtitle 2"/>
          <p:cNvSpPr>
            <a:spLocks noGrp="1"/>
          </p:cNvSpPr>
          <p:nvPr>
            <p:ph type="subTitle" idx="1"/>
          </p:nvPr>
        </p:nvSpPr>
        <p:spPr>
          <a:xfrm>
            <a:off x="357158" y="1142984"/>
            <a:ext cx="8572560" cy="1857388"/>
          </a:xfrm>
        </p:spPr>
        <p:txBody>
          <a:bodyPr>
            <a:noAutofit/>
          </a:bodyPr>
          <a:lstStyle/>
          <a:p>
            <a:pPr algn="just"/>
            <a:r>
              <a:rPr lang="en-US" sz="2400" b="1" dirty="0" smtClean="0"/>
              <a:t>Data must be interpreted in order to discover meaning. We can interpret data by assuming a </a:t>
            </a:r>
            <a:r>
              <a:rPr lang="en-US" sz="2400" b="1" dirty="0" err="1" smtClean="0"/>
              <a:t>speciﬁc</a:t>
            </a:r>
            <a:r>
              <a:rPr lang="en-US" sz="2400" b="1" dirty="0" smtClean="0"/>
              <a:t> structured outcome and use statistical methods to </a:t>
            </a:r>
            <a:r>
              <a:rPr lang="en-US" sz="2400" b="1" dirty="0" err="1" smtClean="0"/>
              <a:t>conﬁrm</a:t>
            </a:r>
            <a:r>
              <a:rPr lang="en-US" sz="2400" b="1" dirty="0" smtClean="0"/>
              <a:t> or reject the assumption. The assumption is called a hypothesis and the statistical tests used for this purpose are called statistical hypothesis tests. </a:t>
            </a:r>
          </a:p>
          <a:p>
            <a:pPr algn="just"/>
            <a:endParaRPr lang="en-IN" sz="2400" b="1" dirty="0" smtClean="0"/>
          </a:p>
          <a:p>
            <a:pPr algn="just">
              <a:buFont typeface="Arial" pitchFamily="34" charset="0"/>
              <a:buChar char="•"/>
            </a:pPr>
            <a:r>
              <a:rPr lang="en-US" sz="2400" b="1" dirty="0" smtClean="0"/>
              <a:t> Statistical hypothesis tests are important for quantifying answers to questions about samples of data.</a:t>
            </a:r>
          </a:p>
          <a:p>
            <a:pPr algn="just">
              <a:buFont typeface="Arial" pitchFamily="34" charset="0"/>
              <a:buChar char="•"/>
            </a:pPr>
            <a:r>
              <a:rPr lang="en-US" sz="2400" b="1" dirty="0" smtClean="0"/>
              <a:t> The interpretation of a statistical hypothesis test requires a correct understanding of p-values and critical values.</a:t>
            </a:r>
          </a:p>
          <a:p>
            <a:pPr algn="just">
              <a:buFont typeface="Arial" pitchFamily="34" charset="0"/>
              <a:buChar char="•"/>
            </a:pPr>
            <a:r>
              <a:rPr lang="en-US" sz="2400" b="1" dirty="0" smtClean="0"/>
              <a:t> Regardless of the </a:t>
            </a:r>
            <a:r>
              <a:rPr lang="en-US" sz="2400" b="1" dirty="0" err="1" smtClean="0"/>
              <a:t>signiﬁcance</a:t>
            </a:r>
            <a:r>
              <a:rPr lang="en-US" sz="2400" b="1" dirty="0" smtClean="0"/>
              <a:t> level, the </a:t>
            </a:r>
            <a:r>
              <a:rPr lang="en-US" sz="2400" b="1" dirty="0" err="1" smtClean="0"/>
              <a:t>ﬁnding</a:t>
            </a:r>
            <a:r>
              <a:rPr lang="en-US" sz="2400" b="1" dirty="0" smtClean="0"/>
              <a:t> of hypothesis tests may still contain errors.</a:t>
            </a:r>
          </a:p>
          <a:p>
            <a:pPr algn="l"/>
            <a:endParaRPr lang="en-US" sz="2400" dirty="0" smtClean="0"/>
          </a:p>
          <a:p>
            <a:pPr algn="l"/>
            <a:endParaRPr lang="en-US" sz="2400" dirty="0" smtClean="0"/>
          </a:p>
          <a:p>
            <a:pPr algn="l"/>
            <a:endParaRPr lang="en-US" sz="2400" dirty="0"/>
          </a:p>
        </p:txBody>
      </p:sp>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428604"/>
            <a:ext cx="9144000" cy="4893647"/>
          </a:xfrm>
          <a:prstGeom prst="rect">
            <a:avLst/>
          </a:prstGeom>
        </p:spPr>
        <p:txBody>
          <a:bodyPr wrap="square">
            <a:spAutoFit/>
          </a:bodyPr>
          <a:lstStyle/>
          <a:p>
            <a:r>
              <a:rPr lang="en-US" sz="2400" dirty="0" smtClean="0"/>
              <a:t> In statistics, a hypothesis test calculates some quantity under a given assumption. The result of the test allows us to interpret whether the assumption holds or whether the assumption has been violated. Two concrete examples that we will use a lot in machine learning are:</a:t>
            </a:r>
          </a:p>
          <a:p>
            <a:pPr>
              <a:buFont typeface="Arial" pitchFamily="34" charset="0"/>
              <a:buChar char="•"/>
            </a:pPr>
            <a:endParaRPr lang="en-US" sz="2400" dirty="0" smtClean="0"/>
          </a:p>
          <a:p>
            <a:pPr>
              <a:buFont typeface="Arial" pitchFamily="34" charset="0"/>
              <a:buChar char="•"/>
            </a:pPr>
            <a:r>
              <a:rPr lang="en-US" sz="2400" dirty="0" smtClean="0"/>
              <a:t> </a:t>
            </a:r>
            <a:r>
              <a:rPr lang="en-US" sz="2400" b="1" dirty="0" smtClean="0"/>
              <a:t>A test that assumes that data has a normal distribution.</a:t>
            </a:r>
          </a:p>
          <a:p>
            <a:pPr>
              <a:buFont typeface="Arial" pitchFamily="34" charset="0"/>
              <a:buChar char="•"/>
            </a:pPr>
            <a:r>
              <a:rPr lang="en-US" sz="2400" b="1" dirty="0" smtClean="0"/>
              <a:t> A test that assumes that two samples were drawn from the same underlying population distribution.</a:t>
            </a:r>
          </a:p>
          <a:p>
            <a:endParaRPr lang="en-US" sz="2400" dirty="0" smtClean="0"/>
          </a:p>
          <a:p>
            <a:r>
              <a:rPr lang="en-US" sz="2400" dirty="0" smtClean="0"/>
              <a:t> Hypothesis 0 (H0): Assumption of the test fails to be rejected.</a:t>
            </a:r>
          </a:p>
          <a:p>
            <a:r>
              <a:rPr lang="en-US" sz="2400" dirty="0" smtClean="0"/>
              <a:t> </a:t>
            </a:r>
          </a:p>
          <a:p>
            <a:r>
              <a:rPr lang="en-US" sz="2400" dirty="0" smtClean="0"/>
              <a:t>Hypothesis 1 (H1): Assumption of the test does not hold and is rejected at some level of </a:t>
            </a:r>
            <a:r>
              <a:rPr lang="en-US" sz="2400" dirty="0" err="1" smtClean="0"/>
              <a:t>signiﬁcance</a:t>
            </a:r>
            <a:r>
              <a:rPr lang="en-US" sz="2400" dirty="0" smtClean="0"/>
              <a:t>.</a:t>
            </a:r>
            <a:endParaRPr lang="en-US" sz="2400" dirty="0"/>
          </a:p>
        </p:txBody>
      </p:sp>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E:\datascience\statistics\basics of statistics\II unit\hypothesis testing.png"/>
          <p:cNvPicPr>
            <a:picLocks noChangeAspect="1" noChangeArrowheads="1"/>
          </p:cNvPicPr>
          <p:nvPr/>
        </p:nvPicPr>
        <p:blipFill>
          <a:blip r:embed="rId2"/>
          <a:srcRect/>
          <a:stretch>
            <a:fillRect/>
          </a:stretch>
        </p:blipFill>
        <p:spPr bwMode="auto">
          <a:xfrm>
            <a:off x="357158" y="571480"/>
            <a:ext cx="8358246" cy="5572164"/>
          </a:xfrm>
          <a:prstGeom prst="rect">
            <a:avLst/>
          </a:prstGeom>
          <a:noFill/>
        </p:spPr>
      </p:pic>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85720" y="428604"/>
            <a:ext cx="8715436" cy="6740307"/>
          </a:xfrm>
          <a:prstGeom prst="rect">
            <a:avLst/>
          </a:prstGeom>
        </p:spPr>
        <p:txBody>
          <a:bodyPr wrap="square">
            <a:spAutoFit/>
          </a:bodyPr>
          <a:lstStyle/>
          <a:p>
            <a:r>
              <a:rPr lang="en-US" dirty="0" smtClean="0"/>
              <a:t>There are two common forms that a result from a statistical hypothesis test may take, and they must be interpreted in </a:t>
            </a:r>
            <a:r>
              <a:rPr lang="en-US" dirty="0" err="1" smtClean="0"/>
              <a:t>diﬀerent</a:t>
            </a:r>
            <a:r>
              <a:rPr lang="en-US" dirty="0" smtClean="0"/>
              <a:t> ways. They are the p-value and critical values.</a:t>
            </a:r>
          </a:p>
          <a:p>
            <a:endParaRPr lang="en-IN" dirty="0" smtClean="0"/>
          </a:p>
          <a:p>
            <a:endParaRPr lang="en-IN" dirty="0" smtClean="0"/>
          </a:p>
          <a:p>
            <a:r>
              <a:rPr lang="en-US" dirty="0" smtClean="0"/>
              <a:t> </a:t>
            </a:r>
            <a:r>
              <a:rPr lang="en-US" b="1" dirty="0" smtClean="0"/>
              <a:t>p-value ≤ alpha</a:t>
            </a:r>
            <a:r>
              <a:rPr lang="en-US" dirty="0" smtClean="0"/>
              <a:t>: </a:t>
            </a:r>
            <a:r>
              <a:rPr lang="en-US" dirty="0" err="1" smtClean="0"/>
              <a:t>signiﬁcant</a:t>
            </a:r>
            <a:r>
              <a:rPr lang="en-US" dirty="0" smtClean="0"/>
              <a:t> result, reject null hypothesis (H1). </a:t>
            </a:r>
          </a:p>
          <a:p>
            <a:r>
              <a:rPr lang="en-US" dirty="0" smtClean="0"/>
              <a:t> </a:t>
            </a:r>
            <a:r>
              <a:rPr lang="en-US" b="1" dirty="0" smtClean="0"/>
              <a:t>p-value &gt; alpha</a:t>
            </a:r>
            <a:r>
              <a:rPr lang="en-US" dirty="0" smtClean="0"/>
              <a:t>: not </a:t>
            </a:r>
            <a:r>
              <a:rPr lang="en-US" dirty="0" err="1" smtClean="0"/>
              <a:t>signiﬁcant</a:t>
            </a:r>
            <a:r>
              <a:rPr lang="en-US" dirty="0" smtClean="0"/>
              <a:t> result, fail to reject the null hypothesis (H0).</a:t>
            </a:r>
          </a:p>
          <a:p>
            <a:endParaRPr lang="en-US" dirty="0" smtClean="0"/>
          </a:p>
          <a:p>
            <a:r>
              <a:rPr lang="en-US" dirty="0" smtClean="0"/>
              <a:t>The </a:t>
            </a:r>
            <a:r>
              <a:rPr lang="en-US" dirty="0" err="1" smtClean="0"/>
              <a:t>signiﬁcance</a:t>
            </a:r>
            <a:r>
              <a:rPr lang="en-US" dirty="0" smtClean="0"/>
              <a:t> level can be inverted by subtracting it from 1 to give a </a:t>
            </a:r>
            <a:r>
              <a:rPr lang="en-US" dirty="0" err="1" smtClean="0"/>
              <a:t>conﬁdence</a:t>
            </a:r>
            <a:r>
              <a:rPr lang="en-US" dirty="0" smtClean="0"/>
              <a:t> level of the hypothesis given the observed sample data.</a:t>
            </a:r>
          </a:p>
          <a:p>
            <a:r>
              <a:rPr lang="en-US" b="1" dirty="0" err="1" smtClean="0"/>
              <a:t>conﬁdence</a:t>
            </a:r>
            <a:r>
              <a:rPr lang="en-US" b="1" dirty="0" smtClean="0"/>
              <a:t> level = 1−signiﬁcance level </a:t>
            </a:r>
          </a:p>
          <a:p>
            <a:endParaRPr lang="en-IN" b="1" dirty="0" smtClean="0"/>
          </a:p>
          <a:p>
            <a:endParaRPr lang="en-IN" b="1" dirty="0" smtClean="0"/>
          </a:p>
          <a:p>
            <a:r>
              <a:rPr lang="en-US" dirty="0" smtClean="0"/>
              <a:t>Some tests do not return a p-value. Instead, they might return a test statistic value from a </a:t>
            </a:r>
            <a:r>
              <a:rPr lang="en-US" dirty="0" err="1" smtClean="0"/>
              <a:t>speciﬁc</a:t>
            </a:r>
            <a:r>
              <a:rPr lang="en-US" dirty="0" smtClean="0"/>
              <a:t> data distribution that can be interpreted in the context of critical values. A critical value is a value from the distribution of the test statistic after which point the result is </a:t>
            </a:r>
            <a:r>
              <a:rPr lang="en-US" dirty="0" err="1" smtClean="0"/>
              <a:t>signiﬁcant</a:t>
            </a:r>
            <a:r>
              <a:rPr lang="en-US" dirty="0" smtClean="0"/>
              <a:t> and the null hypothesis can be rejected.</a:t>
            </a:r>
          </a:p>
          <a:p>
            <a:r>
              <a:rPr lang="en-US" dirty="0" smtClean="0"/>
              <a:t> </a:t>
            </a:r>
          </a:p>
          <a:p>
            <a:r>
              <a:rPr lang="en-US" b="1" dirty="0" smtClean="0"/>
              <a:t>Test Statistic &lt; Critical Value: not </a:t>
            </a:r>
            <a:r>
              <a:rPr lang="en-US" b="1" dirty="0" err="1" smtClean="0"/>
              <a:t>signiﬁcant</a:t>
            </a:r>
            <a:r>
              <a:rPr lang="en-US" b="1" dirty="0" smtClean="0"/>
              <a:t> result, fail to reject null hypothesis (H0).  </a:t>
            </a:r>
          </a:p>
          <a:p>
            <a:endParaRPr lang="en-US" b="1" dirty="0" smtClean="0"/>
          </a:p>
          <a:p>
            <a:r>
              <a:rPr lang="en-US" b="1" dirty="0" smtClean="0"/>
              <a:t>Test Statistic ≥ Critical Value: </a:t>
            </a:r>
            <a:r>
              <a:rPr lang="en-US" b="1" dirty="0" err="1" smtClean="0"/>
              <a:t>signiﬁcant</a:t>
            </a:r>
            <a:r>
              <a:rPr lang="en-US" b="1" dirty="0" smtClean="0"/>
              <a:t> result, reject null hypothesis (H1).</a:t>
            </a:r>
          </a:p>
          <a:p>
            <a:endParaRPr lang="en-IN" dirty="0" smtClean="0"/>
          </a:p>
          <a:p>
            <a:endParaRPr lang="en-IN" dirty="0" smtClean="0"/>
          </a:p>
          <a:p>
            <a:endParaRPr lang="en-IN" dirty="0" smtClean="0"/>
          </a:p>
          <a:p>
            <a:endParaRPr lang="en-US" dirty="0"/>
          </a:p>
        </p:txBody>
      </p:sp>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57158" y="357166"/>
            <a:ext cx="8358246" cy="6986528"/>
          </a:xfrm>
          <a:prstGeom prst="rect">
            <a:avLst/>
          </a:prstGeom>
        </p:spPr>
        <p:txBody>
          <a:bodyPr wrap="square">
            <a:spAutoFit/>
          </a:bodyPr>
          <a:lstStyle/>
          <a:p>
            <a:pPr algn="just"/>
            <a:r>
              <a:rPr lang="en-US" sz="3200" b="1" dirty="0" smtClean="0"/>
              <a:t>Type I error:</a:t>
            </a:r>
            <a:r>
              <a:rPr lang="en-US" sz="3200" dirty="0" smtClean="0"/>
              <a:t> When we reject the null hypothesis, although that hypothesis was true. Type I error is denoted by alpha. In hypothesis testing, the normal curve that shows the critical region is called the alpha region</a:t>
            </a:r>
          </a:p>
          <a:p>
            <a:pPr algn="just"/>
            <a:endParaRPr lang="en-IN" sz="3200" dirty="0" smtClean="0"/>
          </a:p>
          <a:p>
            <a:pPr algn="just"/>
            <a:endParaRPr lang="en-US" sz="3200" dirty="0" smtClean="0"/>
          </a:p>
          <a:p>
            <a:pPr algn="just"/>
            <a:r>
              <a:rPr lang="en-US" sz="3200" b="1" dirty="0" smtClean="0"/>
              <a:t>Type II errors:</a:t>
            </a:r>
            <a:r>
              <a:rPr lang="en-US" sz="3200" dirty="0" smtClean="0"/>
              <a:t> When we accept the null hypothesis but it is false. Type II errors are denoted by beta. In Hypothesis testing, the normal curve that shows the acceptance region is called the beta region.</a:t>
            </a:r>
          </a:p>
          <a:p>
            <a:pPr algn="just"/>
            <a:r>
              <a:rPr lang="en-US" sz="3200" dirty="0" smtClean="0"/>
              <a:t/>
            </a:r>
            <a:br>
              <a:rPr lang="en-US" sz="3200" dirty="0" smtClean="0"/>
            </a:br>
            <a:endParaRPr lang="en-US" sz="3200" dirty="0"/>
          </a:p>
        </p:txBody>
      </p:sp>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14282" y="285728"/>
            <a:ext cx="8786874" cy="5693866"/>
          </a:xfrm>
          <a:prstGeom prst="rect">
            <a:avLst/>
          </a:prstGeom>
        </p:spPr>
        <p:txBody>
          <a:bodyPr wrap="square">
            <a:spAutoFit/>
          </a:bodyPr>
          <a:lstStyle/>
          <a:p>
            <a:r>
              <a:rPr lang="en-US" sz="2800" b="1" dirty="0" smtClean="0"/>
              <a:t>One tailed test :- </a:t>
            </a:r>
            <a:r>
              <a:rPr lang="en-US" sz="2800" dirty="0" smtClean="0"/>
              <a:t>A test of a statistical hypothesis , where the region of rejection is on only </a:t>
            </a:r>
            <a:r>
              <a:rPr lang="en-US" sz="2800" b="1" dirty="0" smtClean="0"/>
              <a:t>one</a:t>
            </a:r>
            <a:r>
              <a:rPr lang="en-US" sz="2800" dirty="0" smtClean="0"/>
              <a:t> side of the sampling distribution , is called a </a:t>
            </a:r>
            <a:r>
              <a:rPr lang="en-US" sz="2800" b="1" dirty="0" smtClean="0"/>
              <a:t>one</a:t>
            </a:r>
            <a:r>
              <a:rPr lang="en-US" sz="2800" dirty="0" smtClean="0"/>
              <a:t>-</a:t>
            </a:r>
            <a:r>
              <a:rPr lang="en-US" sz="2800" b="1" dirty="0" smtClean="0"/>
              <a:t>tailed test</a:t>
            </a:r>
            <a:r>
              <a:rPr lang="en-US" sz="2800" dirty="0" smtClean="0"/>
              <a:t>.</a:t>
            </a:r>
          </a:p>
          <a:p>
            <a:r>
              <a:rPr lang="en-US" sz="2800" dirty="0" smtClean="0"/>
              <a:t>Example :- a college has ≥ 4000 student or data science ≤ 80% org adopted.</a:t>
            </a:r>
          </a:p>
          <a:p>
            <a:r>
              <a:rPr lang="en-US" sz="2800" b="1" dirty="0" smtClean="0"/>
              <a:t>Two-tailed test :-</a:t>
            </a:r>
            <a:r>
              <a:rPr lang="en-US" sz="2800" dirty="0" smtClean="0"/>
              <a:t> A </a:t>
            </a:r>
            <a:r>
              <a:rPr lang="en-US" sz="2800" b="1" dirty="0" smtClean="0"/>
              <a:t>two</a:t>
            </a:r>
            <a:r>
              <a:rPr lang="en-US" sz="2800" dirty="0" smtClean="0"/>
              <a:t>-</a:t>
            </a:r>
            <a:r>
              <a:rPr lang="en-US" sz="2800" b="1" dirty="0" smtClean="0"/>
              <a:t>tailed test</a:t>
            </a:r>
            <a:r>
              <a:rPr lang="en-US" sz="2800" dirty="0" smtClean="0"/>
              <a:t> is a statistical </a:t>
            </a:r>
            <a:r>
              <a:rPr lang="en-US" sz="2800" b="1" dirty="0" smtClean="0"/>
              <a:t>test</a:t>
            </a:r>
            <a:r>
              <a:rPr lang="en-US" sz="2800" dirty="0" smtClean="0"/>
              <a:t> in which the critical area of a distribution is </a:t>
            </a:r>
            <a:r>
              <a:rPr lang="en-US" sz="2800" b="1" dirty="0" smtClean="0"/>
              <a:t>two</a:t>
            </a:r>
            <a:r>
              <a:rPr lang="en-US" sz="2800" dirty="0" smtClean="0"/>
              <a:t>-</a:t>
            </a:r>
            <a:r>
              <a:rPr lang="en-US" sz="2800" b="1" dirty="0" smtClean="0"/>
              <a:t>sided</a:t>
            </a:r>
            <a:r>
              <a:rPr lang="en-US" sz="2800" dirty="0" smtClean="0"/>
              <a:t> and tests</a:t>
            </a:r>
            <a:r>
              <a:rPr lang="en-US" sz="2800" b="1" dirty="0" smtClean="0"/>
              <a:t> </a:t>
            </a:r>
            <a:r>
              <a:rPr lang="en-US" sz="2800" dirty="0" smtClean="0"/>
              <a:t>whether a sample is greater than or less than a certain range of values. If the sample being tested</a:t>
            </a:r>
            <a:r>
              <a:rPr lang="en-US" sz="2800" b="1" dirty="0" smtClean="0"/>
              <a:t> </a:t>
            </a:r>
            <a:r>
              <a:rPr lang="en-US" sz="2800" dirty="0" smtClean="0"/>
              <a:t>falls into either of the critical areas, the alternative hypothesis is accepted instead of the null hypothesis.</a:t>
            </a:r>
          </a:p>
          <a:p>
            <a:r>
              <a:rPr lang="en-US" sz="2800" dirty="0" smtClean="0"/>
              <a:t>Example : a college != 4000 student or data science != 80% org adopted</a:t>
            </a:r>
            <a:endParaRPr lang="en-US" sz="2800" dirty="0"/>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E:\datascience\statistics\basics of statistics\II unit\one-two tailed images.jpeg"/>
          <p:cNvPicPr>
            <a:picLocks noChangeAspect="1" noChangeArrowheads="1"/>
          </p:cNvPicPr>
          <p:nvPr/>
        </p:nvPicPr>
        <p:blipFill>
          <a:blip r:embed="rId2"/>
          <a:srcRect/>
          <a:stretch>
            <a:fillRect/>
          </a:stretch>
        </p:blipFill>
        <p:spPr bwMode="auto">
          <a:xfrm>
            <a:off x="762000" y="784225"/>
            <a:ext cx="7620000" cy="5289550"/>
          </a:xfrm>
          <a:prstGeom prst="rect">
            <a:avLst/>
          </a:prstGeom>
          <a:noFill/>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42844" y="285728"/>
            <a:ext cx="8715436" cy="5632311"/>
          </a:xfrm>
          <a:prstGeom prst="rect">
            <a:avLst/>
          </a:prstGeom>
        </p:spPr>
        <p:txBody>
          <a:bodyPr wrap="square">
            <a:spAutoFit/>
          </a:bodyPr>
          <a:lstStyle/>
          <a:p>
            <a:r>
              <a:rPr lang="en-US" sz="2400" dirty="0" smtClean="0"/>
              <a:t>Example : you have a coin and you don’t know whether that is fair or tricky so let’s decide </a:t>
            </a:r>
            <a:r>
              <a:rPr lang="en-US" sz="2400" b="1" dirty="0" smtClean="0"/>
              <a:t>null</a:t>
            </a:r>
            <a:r>
              <a:rPr lang="en-US" sz="2400" dirty="0" smtClean="0"/>
              <a:t> and </a:t>
            </a:r>
            <a:r>
              <a:rPr lang="en-US" sz="2400" b="1" dirty="0" smtClean="0"/>
              <a:t>alternate hypothesis</a:t>
            </a:r>
            <a:endParaRPr lang="en-US" sz="2400" dirty="0" smtClean="0"/>
          </a:p>
          <a:p>
            <a:r>
              <a:rPr lang="en-US" sz="2400" b="1" dirty="0" smtClean="0"/>
              <a:t>H0</a:t>
            </a:r>
            <a:r>
              <a:rPr lang="en-US" sz="2400" dirty="0" smtClean="0"/>
              <a:t> : a coin is a fair coin.</a:t>
            </a:r>
          </a:p>
          <a:p>
            <a:r>
              <a:rPr lang="en-US" sz="2400" b="1" dirty="0" smtClean="0"/>
              <a:t>H1</a:t>
            </a:r>
            <a:r>
              <a:rPr lang="en-US" sz="2400" dirty="0" smtClean="0"/>
              <a:t> : a coin is a tricky coin. and </a:t>
            </a:r>
            <a:r>
              <a:rPr lang="en-US" sz="2400" b="1" dirty="0" smtClean="0"/>
              <a:t>alpha</a:t>
            </a:r>
            <a:r>
              <a:rPr lang="en-US" sz="2400" dirty="0" smtClean="0"/>
              <a:t> = </a:t>
            </a:r>
            <a:r>
              <a:rPr lang="en-US" sz="2400" b="1" dirty="0" smtClean="0"/>
              <a:t>5% or 0.05</a:t>
            </a:r>
            <a:endParaRPr lang="en-US" sz="2400" dirty="0" smtClean="0"/>
          </a:p>
          <a:p>
            <a:r>
              <a:rPr lang="en-US" sz="2400" dirty="0" smtClean="0"/>
              <a:t>Now let’s toss the coin and calculate </a:t>
            </a:r>
            <a:r>
              <a:rPr lang="en-US" sz="2400" b="1" dirty="0" smtClean="0"/>
              <a:t>p- value</a:t>
            </a:r>
            <a:r>
              <a:rPr lang="en-US" sz="2400" dirty="0" smtClean="0"/>
              <a:t> ( probability value).</a:t>
            </a:r>
          </a:p>
          <a:p>
            <a:r>
              <a:rPr lang="en-US" sz="2400" dirty="0" smtClean="0"/>
              <a:t>Toss a coin 1st time and result is </a:t>
            </a:r>
            <a:r>
              <a:rPr lang="en-US" sz="2400" b="1" dirty="0" smtClean="0"/>
              <a:t>tail</a:t>
            </a:r>
            <a:r>
              <a:rPr lang="en-US" sz="2400" dirty="0" smtClean="0"/>
              <a:t>- P-value = 50% (as head and tail have equal probability)</a:t>
            </a:r>
          </a:p>
          <a:p>
            <a:r>
              <a:rPr lang="en-US" sz="2400" dirty="0" smtClean="0"/>
              <a:t>Toss a coin 2nd time and result is </a:t>
            </a:r>
            <a:r>
              <a:rPr lang="en-US" sz="2400" b="1" dirty="0" smtClean="0"/>
              <a:t>tail, now p-value = </a:t>
            </a:r>
            <a:r>
              <a:rPr lang="en-US" sz="2400" dirty="0" smtClean="0"/>
              <a:t>50/2 </a:t>
            </a:r>
            <a:r>
              <a:rPr lang="en-US" sz="2400" b="1" dirty="0" smtClean="0"/>
              <a:t>= 25%</a:t>
            </a:r>
            <a:endParaRPr lang="en-US" sz="2400" dirty="0" smtClean="0"/>
          </a:p>
          <a:p>
            <a:r>
              <a:rPr lang="en-US" sz="2400" dirty="0" smtClean="0"/>
              <a:t>and similarly </a:t>
            </a:r>
          </a:p>
          <a:p>
            <a:r>
              <a:rPr lang="en-US" sz="2400" dirty="0" smtClean="0"/>
              <a:t>we Toss 6 consecutive time and got result as P-value = </a:t>
            </a:r>
            <a:r>
              <a:rPr lang="en-US" sz="2400" b="1" dirty="0" smtClean="0"/>
              <a:t>1.5% =1/2^6=0.015</a:t>
            </a:r>
          </a:p>
          <a:p>
            <a:r>
              <a:rPr lang="en-US" sz="2400" dirty="0" smtClean="0"/>
              <a:t>but we set our significance level as 95% means 5% error rate we allow and here we see we are beyond that level i.e. our null- hypothesis does not hold good so we need to reject and propose that this coin is a tricky coin which is actually.</a:t>
            </a:r>
            <a:endParaRPr lang="en-US" sz="24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5" name="Picture 3"/>
          <p:cNvPicPr>
            <a:picLocks noChangeAspect="1" noChangeArrowheads="1"/>
          </p:cNvPicPr>
          <p:nvPr/>
        </p:nvPicPr>
        <p:blipFill>
          <a:blip r:embed="rId2"/>
          <a:srcRect/>
          <a:stretch>
            <a:fillRect/>
          </a:stretch>
        </p:blipFill>
        <p:spPr bwMode="auto">
          <a:xfrm>
            <a:off x="447675" y="1381125"/>
            <a:ext cx="8248650" cy="409575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00034" y="500042"/>
            <a:ext cx="8072494" cy="646331"/>
          </a:xfrm>
          <a:prstGeom prst="rect">
            <a:avLst/>
          </a:prstGeom>
        </p:spPr>
        <p:txBody>
          <a:bodyPr wrap="square">
            <a:spAutoFit/>
          </a:bodyPr>
          <a:lstStyle/>
          <a:p>
            <a:r>
              <a:rPr lang="en-US" dirty="0" smtClean="0"/>
              <a:t> The degrees of freedom is the number of independent pieces of information that are used to estimate a parameter or calculate a statistic from the data sample.</a:t>
            </a:r>
            <a:endParaRPr lang="en-US" dirty="0"/>
          </a:p>
        </p:txBody>
      </p:sp>
      <p:sp>
        <p:nvSpPr>
          <p:cNvPr id="3" name="Rectangle 2"/>
          <p:cNvSpPr/>
          <p:nvPr/>
        </p:nvSpPr>
        <p:spPr>
          <a:xfrm>
            <a:off x="642910" y="1428736"/>
            <a:ext cx="7429552" cy="2677656"/>
          </a:xfrm>
          <a:prstGeom prst="rect">
            <a:avLst/>
          </a:prstGeom>
        </p:spPr>
        <p:txBody>
          <a:bodyPr wrap="square">
            <a:spAutoFit/>
          </a:bodyPr>
          <a:lstStyle/>
          <a:p>
            <a:r>
              <a:rPr lang="en-US" sz="2800" dirty="0" smtClean="0"/>
              <a:t>Now Let’s see some of widely used hypothesis testing type :-</a:t>
            </a:r>
          </a:p>
          <a:p>
            <a:pPr lvl="2">
              <a:buFont typeface="Arial" pitchFamily="34" charset="0"/>
              <a:buChar char="•"/>
            </a:pPr>
            <a:r>
              <a:rPr lang="en-US" sz="2800" dirty="0" smtClean="0"/>
              <a:t>T Test ( Student T test)</a:t>
            </a:r>
          </a:p>
          <a:p>
            <a:pPr lvl="2">
              <a:buFont typeface="Arial" pitchFamily="34" charset="0"/>
              <a:buChar char="•"/>
            </a:pPr>
            <a:r>
              <a:rPr lang="en-US" sz="2800" dirty="0" smtClean="0"/>
              <a:t>Z Test</a:t>
            </a:r>
          </a:p>
          <a:p>
            <a:pPr lvl="2">
              <a:buFont typeface="Arial" pitchFamily="34" charset="0"/>
              <a:buChar char="•"/>
            </a:pPr>
            <a:r>
              <a:rPr lang="en-US" sz="2800" dirty="0" smtClean="0"/>
              <a:t>ANOVA Test</a:t>
            </a:r>
          </a:p>
          <a:p>
            <a:pPr lvl="2">
              <a:buFont typeface="Arial" pitchFamily="34" charset="0"/>
              <a:buChar char="•"/>
            </a:pPr>
            <a:r>
              <a:rPr lang="en-US" sz="2800" dirty="0" smtClean="0"/>
              <a:t>Chi-Square Test</a:t>
            </a:r>
            <a:endParaRPr lang="en-US" sz="2800" dirty="0"/>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42910" y="142852"/>
            <a:ext cx="8358246" cy="2308324"/>
          </a:xfrm>
          <a:prstGeom prst="rect">
            <a:avLst/>
          </a:prstGeom>
        </p:spPr>
        <p:txBody>
          <a:bodyPr wrap="square">
            <a:spAutoFit/>
          </a:bodyPr>
          <a:lstStyle/>
          <a:p>
            <a:r>
              <a:rPr lang="en-US" b="1" dirty="0" smtClean="0"/>
              <a:t>T- Test :- </a:t>
            </a:r>
            <a:r>
              <a:rPr lang="en-US" dirty="0" smtClean="0"/>
              <a:t>A t-test is a type of inferential statistic which is used to determine if there is a significant difference between the means of two groups which may be related in certain features. It is mostly used when the data sets, like the set of data recorded as outcome from flipping a coin a 100 times, would follow a normal distribution and may have unknown </a:t>
            </a:r>
            <a:r>
              <a:rPr lang="en-US" dirty="0" smtClean="0">
                <a:hlinkClick r:id="rId2"/>
              </a:rPr>
              <a:t>variances</a:t>
            </a:r>
            <a:r>
              <a:rPr lang="en-US" dirty="0" smtClean="0"/>
              <a:t>. T test is used as a </a:t>
            </a:r>
            <a:r>
              <a:rPr lang="en-US" dirty="0" smtClean="0">
                <a:hlinkClick r:id="rId3"/>
              </a:rPr>
              <a:t>hypothesis testing</a:t>
            </a:r>
            <a:r>
              <a:rPr lang="en-US" dirty="0" smtClean="0"/>
              <a:t> tool, which allows testing of an assumption applicable to a population.</a:t>
            </a:r>
          </a:p>
          <a:p>
            <a:endParaRPr lang="en-US" dirty="0" smtClean="0"/>
          </a:p>
          <a:p>
            <a:r>
              <a:rPr lang="en-US" dirty="0" smtClean="0"/>
              <a:t>T-test has 2 types : 1. one sampled t-test 2. two-sampled t-test.</a:t>
            </a:r>
            <a:endParaRPr lang="en-US" dirty="0"/>
          </a:p>
        </p:txBody>
      </p:sp>
      <p:graphicFrame>
        <p:nvGraphicFramePr>
          <p:cNvPr id="3" name="Table 2"/>
          <p:cNvGraphicFramePr>
            <a:graphicFrameLocks noGrp="1"/>
          </p:cNvGraphicFramePr>
          <p:nvPr/>
        </p:nvGraphicFramePr>
        <p:xfrm>
          <a:off x="1524000" y="2400917"/>
          <a:ext cx="6096000" cy="2056166"/>
        </p:xfrm>
        <a:graphic>
          <a:graphicData uri="http://schemas.openxmlformats.org/drawingml/2006/table">
            <a:tbl>
              <a:tblPr/>
              <a:tblGrid>
                <a:gridCol w="5107459"/>
                <a:gridCol w="329514"/>
                <a:gridCol w="659027"/>
              </a:tblGrid>
              <a:tr h="316333">
                <a:tc>
                  <a:txBody>
                    <a:bodyPr/>
                    <a:lstStyle/>
                    <a:p>
                      <a:endParaRPr lang="en-US" sz="1600" dirty="0"/>
                    </a:p>
                  </a:txBody>
                  <a:tcPr marL="79083" marR="79083" marT="39542" marB="39542" anchor="ctr">
                    <a:lnL>
                      <a:noFill/>
                    </a:lnL>
                    <a:lnR>
                      <a:noFill/>
                    </a:lnR>
                    <a:lnT>
                      <a:noFill/>
                    </a:lnT>
                    <a:lnB>
                      <a:noFill/>
                    </a:lnB>
                  </a:tcPr>
                </a:tc>
                <a:tc>
                  <a:txBody>
                    <a:bodyPr/>
                    <a:lstStyle/>
                    <a:p>
                      <a:endParaRPr lang="en-US" sz="1600"/>
                    </a:p>
                  </a:txBody>
                  <a:tcPr marL="79083" marR="79083" marT="39542" marB="39542" anchor="ctr">
                    <a:lnL>
                      <a:noFill/>
                    </a:lnL>
                    <a:lnR>
                      <a:noFill/>
                    </a:lnR>
                    <a:lnT>
                      <a:noFill/>
                    </a:lnT>
                    <a:lnB>
                      <a:noFill/>
                    </a:lnB>
                  </a:tcPr>
                </a:tc>
                <a:tc>
                  <a:txBody>
                    <a:bodyPr/>
                    <a:lstStyle/>
                    <a:p>
                      <a:endParaRPr lang="en-US" sz="1600"/>
                    </a:p>
                  </a:txBody>
                  <a:tcPr marL="79083" marR="79083" marT="39542" marB="39542" anchor="ctr">
                    <a:lnL>
                      <a:noFill/>
                    </a:lnL>
                    <a:lnR>
                      <a:noFill/>
                    </a:lnR>
                    <a:lnT>
                      <a:noFill/>
                    </a:lnT>
                    <a:lnB>
                      <a:noFill/>
                    </a:lnB>
                  </a:tcPr>
                </a:tc>
              </a:tr>
              <a:tr h="553583">
                <a:tc>
                  <a:txBody>
                    <a:bodyPr/>
                    <a:lstStyle/>
                    <a:p>
                      <a:r>
                        <a:rPr lang="en-US" sz="1600"/>
                        <a:t>When the </a:t>
                      </a:r>
                      <a:r>
                        <a:rPr lang="en-US" sz="1600" i="1"/>
                        <a:t>n</a:t>
                      </a:r>
                      <a:r>
                        <a:rPr lang="en-US" sz="1600" i="1" baseline="-25000"/>
                        <a:t>1</a:t>
                      </a:r>
                      <a:r>
                        <a:rPr lang="en-US" sz="1600"/>
                        <a:t> or </a:t>
                      </a:r>
                      <a:r>
                        <a:rPr lang="en-US" sz="1600" i="1"/>
                        <a:t>n</a:t>
                      </a:r>
                      <a:r>
                        <a:rPr lang="en-US" sz="1600" i="1" baseline="-25000"/>
                        <a:t>2</a:t>
                      </a:r>
                      <a:r>
                        <a:rPr lang="en-US" sz="1600"/>
                        <a:t> is less than 30 we use the t-test instead of the Z-test.</a:t>
                      </a:r>
                    </a:p>
                  </a:txBody>
                  <a:tcPr marL="79083" marR="79083" marT="39542" marB="39542" anchor="ctr">
                    <a:lnL>
                      <a:noFill/>
                    </a:lnL>
                    <a:lnR>
                      <a:noFill/>
                    </a:lnR>
                    <a:lnT>
                      <a:noFill/>
                    </a:lnT>
                    <a:lnB>
                      <a:noFill/>
                    </a:lnB>
                  </a:tcPr>
                </a:tc>
                <a:tc>
                  <a:txBody>
                    <a:bodyPr/>
                    <a:lstStyle/>
                    <a:p>
                      <a:endParaRPr lang="en-US" sz="1600"/>
                    </a:p>
                  </a:txBody>
                  <a:tcPr marL="79083" marR="79083" marT="39542" marB="39542" anchor="ctr">
                    <a:lnL>
                      <a:noFill/>
                    </a:lnL>
                    <a:lnR>
                      <a:noFill/>
                    </a:lnR>
                    <a:lnT>
                      <a:noFill/>
                    </a:lnT>
                    <a:lnB>
                      <a:noFill/>
                    </a:lnB>
                  </a:tcPr>
                </a:tc>
                <a:tc>
                  <a:txBody>
                    <a:bodyPr/>
                    <a:lstStyle/>
                    <a:p>
                      <a:endParaRPr lang="en-US" sz="1600"/>
                    </a:p>
                  </a:txBody>
                  <a:tcPr marL="79083" marR="79083" marT="39542" marB="39542" anchor="ctr">
                    <a:lnL>
                      <a:noFill/>
                    </a:lnL>
                    <a:lnR>
                      <a:noFill/>
                    </a:lnR>
                    <a:lnT>
                      <a:noFill/>
                    </a:lnT>
                    <a:lnB>
                      <a:noFill/>
                    </a:lnB>
                  </a:tcPr>
                </a:tc>
              </a:tr>
              <a:tr h="1166478">
                <a:tc>
                  <a:txBody>
                    <a:bodyPr/>
                    <a:lstStyle/>
                    <a:p>
                      <a:pPr algn="ctr"/>
                      <a:endParaRPr lang="en-US" sz="1600"/>
                    </a:p>
                  </a:txBody>
                  <a:tcPr marL="79083" marR="79083" marT="39542" marB="39542" anchor="ctr">
                    <a:lnL>
                      <a:noFill/>
                    </a:lnL>
                    <a:lnR>
                      <a:noFill/>
                    </a:lnR>
                    <a:lnT>
                      <a:noFill/>
                    </a:lnT>
                    <a:lnB>
                      <a:noFill/>
                    </a:lnB>
                  </a:tcPr>
                </a:tc>
                <a:tc>
                  <a:txBody>
                    <a:bodyPr/>
                    <a:lstStyle/>
                    <a:p>
                      <a:endParaRPr lang="en-US" sz="1600"/>
                    </a:p>
                  </a:txBody>
                  <a:tcPr marL="79083" marR="79083" marT="39542" marB="39542">
                    <a:lnL>
                      <a:noFill/>
                    </a:lnL>
                    <a:lnT>
                      <a:noFill/>
                    </a:lnT>
                  </a:tcPr>
                </a:tc>
                <a:tc>
                  <a:txBody>
                    <a:bodyPr/>
                    <a:lstStyle/>
                    <a:p>
                      <a:endParaRPr lang="en-US" sz="1600" dirty="0"/>
                    </a:p>
                  </a:txBody>
                  <a:tcPr marL="79083" marR="79083" marT="39542" marB="39542">
                    <a:lnT>
                      <a:noFill/>
                    </a:lnT>
                  </a:tcPr>
                </a:tc>
              </a:tr>
            </a:tbl>
          </a:graphicData>
        </a:graphic>
      </p:graphicFrame>
      <p:pic>
        <p:nvPicPr>
          <p:cNvPr id="6145" name="Picture 1" descr="E:\datascience\saedsay\DataScience\www.saedsayad.com\images\ttest.png"/>
          <p:cNvPicPr>
            <a:picLocks noChangeAspect="1" noChangeArrowheads="1"/>
          </p:cNvPicPr>
          <p:nvPr/>
        </p:nvPicPr>
        <p:blipFill>
          <a:blip r:embed="rId4"/>
          <a:srcRect/>
          <a:stretch>
            <a:fillRect/>
          </a:stretch>
        </p:blipFill>
        <p:spPr bwMode="auto">
          <a:xfrm>
            <a:off x="1428728" y="3357562"/>
            <a:ext cx="6819900" cy="2219325"/>
          </a:xfrm>
          <a:prstGeom prst="rect">
            <a:avLst/>
          </a:prstGeom>
          <a:noFill/>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28596" y="357166"/>
            <a:ext cx="8072494" cy="1754326"/>
          </a:xfrm>
          <a:prstGeom prst="rect">
            <a:avLst/>
          </a:prstGeom>
        </p:spPr>
        <p:txBody>
          <a:bodyPr wrap="square">
            <a:spAutoFit/>
          </a:bodyPr>
          <a:lstStyle/>
          <a:p>
            <a:r>
              <a:rPr lang="en-US" b="1" dirty="0" smtClean="0"/>
              <a:t>One sample t-test</a:t>
            </a:r>
            <a:r>
              <a:rPr lang="en-US" dirty="0" smtClean="0"/>
              <a:t> : The One Sample </a:t>
            </a:r>
            <a:r>
              <a:rPr lang="en-US" i="1" dirty="0" smtClean="0"/>
              <a:t>t</a:t>
            </a:r>
            <a:r>
              <a:rPr lang="en-US" dirty="0" smtClean="0"/>
              <a:t> Test determines whether the sample mean is statistically different from a known or </a:t>
            </a:r>
            <a:r>
              <a:rPr lang="en-US" dirty="0" err="1" smtClean="0"/>
              <a:t>hypothesised</a:t>
            </a:r>
            <a:r>
              <a:rPr lang="en-US" dirty="0" smtClean="0"/>
              <a:t> population mean. The One Sample </a:t>
            </a:r>
            <a:r>
              <a:rPr lang="en-US" i="1" dirty="0" smtClean="0"/>
              <a:t>t</a:t>
            </a:r>
            <a:r>
              <a:rPr lang="en-US" dirty="0" smtClean="0"/>
              <a:t> Test is a parametric test.</a:t>
            </a:r>
          </a:p>
          <a:p>
            <a:endParaRPr lang="en-IN" dirty="0" smtClean="0"/>
          </a:p>
          <a:p>
            <a:endParaRPr lang="en-IN" dirty="0" smtClean="0"/>
          </a:p>
          <a:p>
            <a:endParaRPr lang="en-US" dirty="0"/>
          </a:p>
        </p:txBody>
      </p:sp>
      <p:sp>
        <p:nvSpPr>
          <p:cNvPr id="5" name="Rectangle 4"/>
          <p:cNvSpPr/>
          <p:nvPr/>
        </p:nvSpPr>
        <p:spPr>
          <a:xfrm>
            <a:off x="500034" y="1857364"/>
            <a:ext cx="8001056" cy="1754326"/>
          </a:xfrm>
          <a:prstGeom prst="rect">
            <a:avLst/>
          </a:prstGeom>
        </p:spPr>
        <p:txBody>
          <a:bodyPr wrap="square">
            <a:spAutoFit/>
          </a:bodyPr>
          <a:lstStyle/>
          <a:p>
            <a:r>
              <a:rPr lang="en-US" b="1" dirty="0" smtClean="0"/>
              <a:t>Paired sampled t-test :- </a:t>
            </a:r>
            <a:r>
              <a:rPr lang="en-US" dirty="0" smtClean="0"/>
              <a:t>The paired sample t-test is also called dependent sample t-test. It’s an </a:t>
            </a:r>
            <a:r>
              <a:rPr lang="en-US" dirty="0" err="1" smtClean="0"/>
              <a:t>uni</a:t>
            </a:r>
            <a:r>
              <a:rPr lang="en-US" dirty="0" smtClean="0"/>
              <a:t> </a:t>
            </a:r>
            <a:r>
              <a:rPr lang="en-US" dirty="0" err="1" smtClean="0"/>
              <a:t>variate</a:t>
            </a:r>
            <a:r>
              <a:rPr lang="en-US" dirty="0" smtClean="0"/>
              <a:t> test that tests for a significant difference between 2 related variables. An example of this is if you where to collect the blood pressure for an individual before and after some treatment, condition, or time point.</a:t>
            </a:r>
          </a:p>
          <a:p>
            <a:r>
              <a:rPr lang="en-US" b="1" dirty="0" smtClean="0"/>
              <a:t>H0 :- means difference between two sample is 0</a:t>
            </a:r>
            <a:endParaRPr lang="en-US" dirty="0" smtClean="0"/>
          </a:p>
          <a:p>
            <a:r>
              <a:rPr lang="en-US" b="1" dirty="0" smtClean="0"/>
              <a:t>H1:- mean difference between two sample is not 0</a:t>
            </a:r>
            <a:endParaRPr lang="en-US" dirty="0"/>
          </a:p>
        </p:txBody>
      </p:sp>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6737" name="Picture 1" descr="E:\datascience\saedsay\DataScience\www.saedsayad.com\images\ttest.png"/>
          <p:cNvPicPr>
            <a:picLocks noChangeAspect="1" noChangeArrowheads="1"/>
          </p:cNvPicPr>
          <p:nvPr/>
        </p:nvPicPr>
        <p:blipFill>
          <a:blip r:embed="rId2"/>
          <a:srcRect/>
          <a:stretch>
            <a:fillRect/>
          </a:stretch>
        </p:blipFill>
        <p:spPr bwMode="auto">
          <a:xfrm>
            <a:off x="928662" y="2214554"/>
            <a:ext cx="6819900" cy="2219325"/>
          </a:xfrm>
          <a:prstGeom prst="rect">
            <a:avLst/>
          </a:prstGeom>
          <a:noFill/>
        </p:spPr>
      </p:pic>
      <p:sp>
        <p:nvSpPr>
          <p:cNvPr id="116738"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chemeClr val="tx1"/>
                </a:solidFill>
                <a:effectLst/>
                <a:latin typeface="Arial" pitchFamily="34" charset="0"/>
                <a:cs typeface="Arial" pitchFamily="34" charset="0"/>
              </a:rPr>
              <a:t/>
            </a:r>
            <a:br>
              <a:rPr kumimoji="0" lang="en-US" sz="1800" b="0" i="0" u="none" strike="noStrike" cap="none" normalizeH="0" baseline="0" smtClean="0">
                <a:ln>
                  <a:noFill/>
                </a:ln>
                <a:solidFill>
                  <a:schemeClr val="tx1"/>
                </a:solidFill>
                <a:effectLst/>
                <a:latin typeface="Arial" pitchFamily="34" charset="0"/>
                <a:cs typeface="Arial" pitchFamily="34" charset="0"/>
              </a:rPr>
            </a:b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5" name="Rectangle 4"/>
          <p:cNvSpPr/>
          <p:nvPr/>
        </p:nvSpPr>
        <p:spPr>
          <a:xfrm>
            <a:off x="428596" y="142852"/>
            <a:ext cx="8143932" cy="369332"/>
          </a:xfrm>
          <a:prstGeom prst="rect">
            <a:avLst/>
          </a:prstGeom>
        </p:spPr>
        <p:txBody>
          <a:bodyPr wrap="square">
            <a:spAutoFit/>
          </a:bodyPr>
          <a:lstStyle/>
          <a:p>
            <a:r>
              <a:rPr lang="en-US" dirty="0" smtClean="0"/>
              <a:t>When the </a:t>
            </a:r>
            <a:r>
              <a:rPr lang="en-US" i="1" dirty="0" smtClean="0"/>
              <a:t>n</a:t>
            </a:r>
            <a:r>
              <a:rPr lang="en-US" i="1" baseline="-25000" dirty="0" smtClean="0"/>
              <a:t>1</a:t>
            </a:r>
            <a:r>
              <a:rPr lang="en-US" dirty="0" smtClean="0"/>
              <a:t> or </a:t>
            </a:r>
            <a:r>
              <a:rPr lang="en-US" i="1" dirty="0" smtClean="0"/>
              <a:t>n</a:t>
            </a:r>
            <a:r>
              <a:rPr lang="en-US" i="1" baseline="-25000" dirty="0" smtClean="0"/>
              <a:t>2</a:t>
            </a:r>
            <a:r>
              <a:rPr lang="en-US" dirty="0" smtClean="0"/>
              <a:t> is less than 30 we use the t-test instead of the Z-test.</a:t>
            </a:r>
            <a:endParaRPr lang="en-US" dirty="0"/>
          </a:p>
        </p:txBody>
      </p:sp>
      <p:sp>
        <p:nvSpPr>
          <p:cNvPr id="6" name="Rectangle 5"/>
          <p:cNvSpPr/>
          <p:nvPr/>
        </p:nvSpPr>
        <p:spPr>
          <a:xfrm>
            <a:off x="500034" y="642918"/>
            <a:ext cx="8143932" cy="1477328"/>
          </a:xfrm>
          <a:prstGeom prst="rect">
            <a:avLst/>
          </a:prstGeom>
        </p:spPr>
        <p:txBody>
          <a:bodyPr wrap="square">
            <a:spAutoFit/>
          </a:bodyPr>
          <a:lstStyle/>
          <a:p>
            <a:r>
              <a:rPr lang="en-US" b="1" dirty="0" smtClean="0"/>
              <a:t>Two sampled T-test :-</a:t>
            </a:r>
            <a:r>
              <a:rPr lang="en-US" dirty="0" smtClean="0"/>
              <a:t>The Independent </a:t>
            </a:r>
            <a:r>
              <a:rPr lang="en-US" b="1" dirty="0" smtClean="0"/>
              <a:t>Samples t Test</a:t>
            </a:r>
            <a:r>
              <a:rPr lang="en-US" dirty="0" smtClean="0"/>
              <a:t> or 2-sample t-test compares the means of two independent groups in order to determine whether there is statistical evidence that the associated population means are significantly different. The Independent </a:t>
            </a:r>
            <a:r>
              <a:rPr lang="en-US" b="1" dirty="0" smtClean="0"/>
              <a:t>Samples t Test</a:t>
            </a:r>
            <a:r>
              <a:rPr lang="en-US" dirty="0" smtClean="0"/>
              <a:t> is a parametric </a:t>
            </a:r>
            <a:r>
              <a:rPr lang="en-US" b="1" dirty="0" smtClean="0"/>
              <a:t>test</a:t>
            </a:r>
            <a:r>
              <a:rPr lang="en-US" dirty="0" smtClean="0"/>
              <a:t>. This </a:t>
            </a:r>
            <a:r>
              <a:rPr lang="en-US" b="1" dirty="0" smtClean="0"/>
              <a:t>test</a:t>
            </a:r>
            <a:r>
              <a:rPr lang="en-US" dirty="0" smtClean="0"/>
              <a:t> is also known as: Independent </a:t>
            </a:r>
            <a:r>
              <a:rPr lang="en-US" b="1" dirty="0" smtClean="0"/>
              <a:t>t Test</a:t>
            </a:r>
            <a:r>
              <a:rPr lang="en-US" dirty="0" smtClean="0"/>
              <a:t>.</a:t>
            </a:r>
            <a:endParaRPr lang="en-US" dirty="0"/>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8786" name="Picture 2"/>
          <p:cNvPicPr>
            <a:picLocks noChangeAspect="1" noChangeArrowheads="1"/>
          </p:cNvPicPr>
          <p:nvPr/>
        </p:nvPicPr>
        <p:blipFill>
          <a:blip r:embed="rId2"/>
          <a:srcRect/>
          <a:stretch>
            <a:fillRect/>
          </a:stretch>
        </p:blipFill>
        <p:spPr bwMode="auto">
          <a:xfrm>
            <a:off x="0" y="357166"/>
            <a:ext cx="9292134" cy="4786346"/>
          </a:xfrm>
          <a:prstGeom prst="rect">
            <a:avLst/>
          </a:prstGeom>
          <a:noFill/>
          <a:ln w="9525">
            <a:noFill/>
            <a:miter lim="800000"/>
            <a:headEnd/>
            <a:tailEnd/>
          </a:ln>
          <a:effectLst/>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428596" y="357166"/>
          <a:ext cx="8858312" cy="1252643"/>
        </p:xfrm>
        <a:graphic>
          <a:graphicData uri="http://schemas.openxmlformats.org/drawingml/2006/table">
            <a:tbl>
              <a:tblPr/>
              <a:tblGrid>
                <a:gridCol w="7421829"/>
                <a:gridCol w="478828"/>
                <a:gridCol w="957655"/>
              </a:tblGrid>
              <a:tr h="929719">
                <a:tc>
                  <a:txBody>
                    <a:bodyPr/>
                    <a:lstStyle/>
                    <a:p>
                      <a:r>
                        <a:rPr lang="en-US" sz="1600" dirty="0"/>
                        <a:t>Is there a significant difference between the means (averages) of the numerical variable (Temperature) in two different categories of the categorical variable (O-Ring Failure)?</a:t>
                      </a:r>
                    </a:p>
                  </a:txBody>
                  <a:tcPr marL="79083" marR="79083" marT="39542" marB="39542" anchor="ctr">
                    <a:lnL>
                      <a:noFill/>
                    </a:lnL>
                    <a:lnR>
                      <a:noFill/>
                    </a:lnR>
                    <a:lnT>
                      <a:noFill/>
                    </a:lnT>
                    <a:lnB>
                      <a:noFill/>
                    </a:lnB>
                  </a:tcPr>
                </a:tc>
                <a:tc>
                  <a:txBody>
                    <a:bodyPr/>
                    <a:lstStyle/>
                    <a:p>
                      <a:endParaRPr lang="en-US" sz="1600"/>
                    </a:p>
                  </a:txBody>
                  <a:tcPr marL="79083" marR="79083" marT="39542" marB="39542" anchor="ctr">
                    <a:lnL>
                      <a:noFill/>
                    </a:lnL>
                    <a:lnR>
                      <a:noFill/>
                    </a:lnR>
                    <a:lnT>
                      <a:noFill/>
                    </a:lnT>
                    <a:lnB>
                      <a:noFill/>
                    </a:lnB>
                  </a:tcPr>
                </a:tc>
                <a:tc>
                  <a:txBody>
                    <a:bodyPr/>
                    <a:lstStyle/>
                    <a:p>
                      <a:endParaRPr lang="en-US" sz="1600"/>
                    </a:p>
                  </a:txBody>
                  <a:tcPr marL="79083" marR="79083" marT="39542" marB="39542" anchor="ctr">
                    <a:lnL>
                      <a:noFill/>
                    </a:lnL>
                    <a:lnR>
                      <a:noFill/>
                    </a:lnR>
                    <a:lnT>
                      <a:noFill/>
                    </a:lnT>
                    <a:lnB>
                      <a:noFill/>
                    </a:lnB>
                  </a:tcPr>
                </a:tc>
              </a:tr>
              <a:tr h="284727">
                <a:tc>
                  <a:txBody>
                    <a:bodyPr/>
                    <a:lstStyle/>
                    <a:p>
                      <a:pPr algn="l"/>
                      <a:r>
                        <a:rPr lang="en-US" sz="1600"/>
                        <a:t> </a:t>
                      </a:r>
                    </a:p>
                  </a:txBody>
                  <a:tcPr marL="79083" marR="79083" marT="39542" marB="39542" anchor="ctr">
                    <a:lnL>
                      <a:noFill/>
                    </a:lnL>
                    <a:lnR>
                      <a:noFill/>
                    </a:lnR>
                    <a:lnT>
                      <a:noFill/>
                    </a:lnT>
                    <a:lnB>
                      <a:noFill/>
                    </a:lnB>
                  </a:tcPr>
                </a:tc>
                <a:tc>
                  <a:txBody>
                    <a:bodyPr/>
                    <a:lstStyle/>
                    <a:p>
                      <a:endParaRPr lang="en-US" sz="1600" dirty="0"/>
                    </a:p>
                  </a:txBody>
                  <a:tcPr marL="79083" marR="79083" marT="39542" marB="39542">
                    <a:lnL>
                      <a:noFill/>
                    </a:lnL>
                    <a:lnT>
                      <a:noFill/>
                    </a:lnT>
                  </a:tcPr>
                </a:tc>
                <a:tc>
                  <a:txBody>
                    <a:bodyPr/>
                    <a:lstStyle/>
                    <a:p>
                      <a:endParaRPr lang="en-US" sz="1600" dirty="0"/>
                    </a:p>
                  </a:txBody>
                  <a:tcPr marL="79083" marR="79083" marT="39542" marB="39542">
                    <a:lnT>
                      <a:noFill/>
                    </a:lnT>
                  </a:tcPr>
                </a:tc>
              </a:tr>
            </a:tbl>
          </a:graphicData>
        </a:graphic>
      </p:graphicFrame>
      <p:graphicFrame>
        <p:nvGraphicFramePr>
          <p:cNvPr id="5" name="Table 4"/>
          <p:cNvGraphicFramePr>
            <a:graphicFrameLocks noGrp="1"/>
          </p:cNvGraphicFramePr>
          <p:nvPr/>
        </p:nvGraphicFramePr>
        <p:xfrm>
          <a:off x="357158" y="1785926"/>
          <a:ext cx="8643998" cy="1371600"/>
        </p:xfrm>
        <a:graphic>
          <a:graphicData uri="http://schemas.openxmlformats.org/drawingml/2006/table">
            <a:tbl>
              <a:tblPr/>
              <a:tblGrid>
                <a:gridCol w="1372418"/>
                <a:gridCol w="427740"/>
                <a:gridCol w="427740"/>
                <a:gridCol w="427740"/>
                <a:gridCol w="427740"/>
                <a:gridCol w="427740"/>
                <a:gridCol w="427740"/>
                <a:gridCol w="427740"/>
                <a:gridCol w="427740"/>
                <a:gridCol w="427740"/>
                <a:gridCol w="427740"/>
                <a:gridCol w="427740"/>
                <a:gridCol w="427740"/>
                <a:gridCol w="427740"/>
                <a:gridCol w="427740"/>
                <a:gridCol w="427740"/>
                <a:gridCol w="427740"/>
                <a:gridCol w="427740"/>
              </a:tblGrid>
              <a:tr h="190500">
                <a:tc>
                  <a:txBody>
                    <a:bodyPr/>
                    <a:lstStyle/>
                    <a:p>
                      <a:r>
                        <a:rPr lang="en-US" b="1"/>
                        <a:t>O-Ring Failure</a:t>
                      </a:r>
                      <a:endParaRPr lang="en-US"/>
                    </a:p>
                  </a:txBody>
                  <a:tcPr anchor="ctr">
                    <a:lnL>
                      <a:noFill/>
                    </a:lnL>
                    <a:lnR>
                      <a:noFill/>
                    </a:lnR>
                    <a:lnT>
                      <a:noFill/>
                    </a:lnT>
                    <a:lnB>
                      <a:noFill/>
                    </a:lnB>
                  </a:tcPr>
                </a:tc>
                <a:tc gridSpan="17">
                  <a:txBody>
                    <a:bodyPr/>
                    <a:lstStyle/>
                    <a:p>
                      <a:r>
                        <a:rPr lang="en-US" b="1"/>
                        <a:t>   Temperature</a:t>
                      </a:r>
                      <a:endParaRPr lang="en-US"/>
                    </a:p>
                  </a:txBody>
                  <a:tcPr anchor="ctr">
                    <a:lnL>
                      <a:noFill/>
                    </a:lnL>
                    <a:lnR>
                      <a:noFill/>
                    </a:lnR>
                    <a:lnT>
                      <a:noFill/>
                    </a:lnT>
                    <a:lnB>
                      <a:noFill/>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r>
              <a:tr h="190500">
                <a:tc>
                  <a:txBody>
                    <a:bodyPr/>
                    <a:lstStyle/>
                    <a:p>
                      <a:pPr algn="ctr"/>
                      <a:r>
                        <a:rPr lang="en-US"/>
                        <a:t>Y</a:t>
                      </a:r>
                    </a:p>
                  </a:txBody>
                  <a:tcPr anchor="ctr">
                    <a:lnL>
                      <a:noFill/>
                    </a:lnL>
                    <a:lnR>
                      <a:noFill/>
                    </a:lnR>
                    <a:lnT>
                      <a:noFill/>
                    </a:lnT>
                    <a:lnB>
                      <a:noFill/>
                    </a:lnB>
                  </a:tcPr>
                </a:tc>
                <a:tc>
                  <a:txBody>
                    <a:bodyPr/>
                    <a:lstStyle/>
                    <a:p>
                      <a:pPr algn="r"/>
                      <a:r>
                        <a:rPr lang="en-US"/>
                        <a:t>53</a:t>
                      </a:r>
                    </a:p>
                  </a:txBody>
                  <a:tcPr anchor="ctr">
                    <a:lnL>
                      <a:noFill/>
                    </a:lnL>
                    <a:lnR>
                      <a:noFill/>
                    </a:lnR>
                    <a:lnT>
                      <a:noFill/>
                    </a:lnT>
                    <a:lnB>
                      <a:noFill/>
                    </a:lnB>
                  </a:tcPr>
                </a:tc>
                <a:tc>
                  <a:txBody>
                    <a:bodyPr/>
                    <a:lstStyle/>
                    <a:p>
                      <a:pPr algn="r"/>
                      <a:r>
                        <a:rPr lang="en-US"/>
                        <a:t>56</a:t>
                      </a:r>
                    </a:p>
                  </a:txBody>
                  <a:tcPr anchor="ctr">
                    <a:lnL>
                      <a:noFill/>
                    </a:lnL>
                    <a:lnR>
                      <a:noFill/>
                    </a:lnR>
                    <a:lnT>
                      <a:noFill/>
                    </a:lnT>
                    <a:lnB>
                      <a:noFill/>
                    </a:lnB>
                  </a:tcPr>
                </a:tc>
                <a:tc>
                  <a:txBody>
                    <a:bodyPr/>
                    <a:lstStyle/>
                    <a:p>
                      <a:pPr algn="r"/>
                      <a:r>
                        <a:rPr lang="en-US"/>
                        <a:t>57</a:t>
                      </a:r>
                    </a:p>
                  </a:txBody>
                  <a:tcPr anchor="ctr">
                    <a:lnL>
                      <a:noFill/>
                    </a:lnL>
                    <a:lnR>
                      <a:noFill/>
                    </a:lnR>
                    <a:lnT>
                      <a:noFill/>
                    </a:lnT>
                    <a:lnB>
                      <a:noFill/>
                    </a:lnB>
                  </a:tcPr>
                </a:tc>
                <a:tc>
                  <a:txBody>
                    <a:bodyPr/>
                    <a:lstStyle/>
                    <a:p>
                      <a:pPr algn="r"/>
                      <a:r>
                        <a:rPr lang="en-US"/>
                        <a:t>70</a:t>
                      </a:r>
                    </a:p>
                  </a:txBody>
                  <a:tcPr anchor="ctr">
                    <a:lnL>
                      <a:noFill/>
                    </a:lnL>
                    <a:lnR>
                      <a:noFill/>
                    </a:lnR>
                    <a:lnT>
                      <a:noFill/>
                    </a:lnT>
                    <a:lnB>
                      <a:noFill/>
                    </a:lnB>
                  </a:tcPr>
                </a:tc>
                <a:tc>
                  <a:txBody>
                    <a:bodyPr/>
                    <a:lstStyle/>
                    <a:p>
                      <a:pPr algn="r"/>
                      <a:r>
                        <a:rPr lang="en-US"/>
                        <a:t>70</a:t>
                      </a:r>
                    </a:p>
                  </a:txBody>
                  <a:tcPr anchor="ctr">
                    <a:lnL>
                      <a:noFill/>
                    </a:lnL>
                    <a:lnR>
                      <a:noFill/>
                    </a:lnR>
                    <a:lnT>
                      <a:noFill/>
                    </a:lnT>
                    <a:lnB>
                      <a:noFill/>
                    </a:lnB>
                  </a:tcPr>
                </a:tc>
                <a:tc>
                  <a:txBody>
                    <a:bodyPr/>
                    <a:lstStyle/>
                    <a:p>
                      <a:pPr algn="r"/>
                      <a:r>
                        <a:rPr lang="en-US"/>
                        <a:t>70</a:t>
                      </a:r>
                    </a:p>
                  </a:txBody>
                  <a:tcPr anchor="ctr">
                    <a:lnL>
                      <a:noFill/>
                    </a:lnL>
                    <a:lnR>
                      <a:noFill/>
                    </a:lnR>
                    <a:lnT>
                      <a:noFill/>
                    </a:lnT>
                    <a:lnB>
                      <a:noFill/>
                    </a:lnB>
                  </a:tcPr>
                </a:tc>
                <a:tc>
                  <a:txBody>
                    <a:bodyPr/>
                    <a:lstStyle/>
                    <a:p>
                      <a:pPr algn="r"/>
                      <a:r>
                        <a:rPr lang="en-US"/>
                        <a:t>75</a:t>
                      </a:r>
                    </a:p>
                  </a:txBody>
                  <a:tcPr anchor="ctr">
                    <a:lnL>
                      <a:noFill/>
                    </a:lnL>
                    <a:lnR>
                      <a:noFill/>
                    </a:lnR>
                    <a:lnT>
                      <a:noFill/>
                    </a:lnT>
                    <a:lnB>
                      <a:noFill/>
                    </a:lnB>
                  </a:tcPr>
                </a:tc>
                <a:tc>
                  <a:txBody>
                    <a:bodyPr/>
                    <a:lstStyle/>
                    <a:p>
                      <a:endParaRPr lang="en-US"/>
                    </a:p>
                  </a:txBody>
                  <a:tcPr anchor="ctr">
                    <a:lnL>
                      <a:noFill/>
                    </a:lnL>
                    <a:lnR>
                      <a:noFill/>
                    </a:lnR>
                    <a:lnT>
                      <a:noFill/>
                    </a:lnT>
                    <a:lnB>
                      <a:noFill/>
                    </a:lnB>
                  </a:tcPr>
                </a:tc>
                <a:tc>
                  <a:txBody>
                    <a:bodyPr/>
                    <a:lstStyle/>
                    <a:p>
                      <a:endParaRPr lang="en-US"/>
                    </a:p>
                  </a:txBody>
                  <a:tcPr anchor="ctr">
                    <a:lnL>
                      <a:noFill/>
                    </a:lnL>
                    <a:lnR>
                      <a:noFill/>
                    </a:lnR>
                    <a:lnT>
                      <a:noFill/>
                    </a:lnT>
                    <a:lnB>
                      <a:noFill/>
                    </a:lnB>
                  </a:tcPr>
                </a:tc>
                <a:tc>
                  <a:txBody>
                    <a:bodyPr/>
                    <a:lstStyle/>
                    <a:p>
                      <a:endParaRPr lang="en-US"/>
                    </a:p>
                  </a:txBody>
                  <a:tcPr anchor="ctr">
                    <a:lnL>
                      <a:noFill/>
                    </a:lnL>
                    <a:lnR>
                      <a:noFill/>
                    </a:lnR>
                    <a:lnT>
                      <a:noFill/>
                    </a:lnT>
                    <a:lnB>
                      <a:noFill/>
                    </a:lnB>
                  </a:tcPr>
                </a:tc>
                <a:tc>
                  <a:txBody>
                    <a:bodyPr/>
                    <a:lstStyle/>
                    <a:p>
                      <a:endParaRPr lang="en-US"/>
                    </a:p>
                  </a:txBody>
                  <a:tcPr anchor="ctr">
                    <a:lnL>
                      <a:noFill/>
                    </a:lnL>
                    <a:lnR>
                      <a:noFill/>
                    </a:lnR>
                    <a:lnT>
                      <a:noFill/>
                    </a:lnT>
                    <a:lnB>
                      <a:noFill/>
                    </a:lnB>
                  </a:tcPr>
                </a:tc>
                <a:tc>
                  <a:txBody>
                    <a:bodyPr/>
                    <a:lstStyle/>
                    <a:p>
                      <a:endParaRPr lang="en-US"/>
                    </a:p>
                  </a:txBody>
                  <a:tcPr anchor="ctr">
                    <a:lnL>
                      <a:noFill/>
                    </a:lnL>
                    <a:lnR>
                      <a:noFill/>
                    </a:lnR>
                    <a:lnT>
                      <a:noFill/>
                    </a:lnT>
                    <a:lnB>
                      <a:noFill/>
                    </a:lnB>
                  </a:tcPr>
                </a:tc>
                <a:tc>
                  <a:txBody>
                    <a:bodyPr/>
                    <a:lstStyle/>
                    <a:p>
                      <a:endParaRPr lang="en-US"/>
                    </a:p>
                  </a:txBody>
                  <a:tcPr anchor="ctr">
                    <a:lnL>
                      <a:noFill/>
                    </a:lnL>
                    <a:lnR>
                      <a:noFill/>
                    </a:lnR>
                    <a:lnT>
                      <a:noFill/>
                    </a:lnT>
                    <a:lnB>
                      <a:noFill/>
                    </a:lnB>
                  </a:tcPr>
                </a:tc>
                <a:tc>
                  <a:txBody>
                    <a:bodyPr/>
                    <a:lstStyle/>
                    <a:p>
                      <a:endParaRPr lang="en-US"/>
                    </a:p>
                  </a:txBody>
                  <a:tcPr anchor="ctr">
                    <a:lnL>
                      <a:noFill/>
                    </a:lnL>
                    <a:lnR>
                      <a:noFill/>
                    </a:lnR>
                    <a:lnT>
                      <a:noFill/>
                    </a:lnT>
                    <a:lnB>
                      <a:noFill/>
                    </a:lnB>
                  </a:tcPr>
                </a:tc>
                <a:tc>
                  <a:txBody>
                    <a:bodyPr/>
                    <a:lstStyle/>
                    <a:p>
                      <a:endParaRPr lang="en-US"/>
                    </a:p>
                  </a:txBody>
                  <a:tcPr anchor="ctr">
                    <a:lnL>
                      <a:noFill/>
                    </a:lnL>
                    <a:lnR>
                      <a:noFill/>
                    </a:lnR>
                    <a:lnT>
                      <a:noFill/>
                    </a:lnT>
                    <a:lnB>
                      <a:noFill/>
                    </a:lnB>
                  </a:tcPr>
                </a:tc>
                <a:tc>
                  <a:txBody>
                    <a:bodyPr/>
                    <a:lstStyle/>
                    <a:p>
                      <a:endParaRPr lang="en-US"/>
                    </a:p>
                  </a:txBody>
                  <a:tcPr anchor="ctr">
                    <a:lnL>
                      <a:noFill/>
                    </a:lnL>
                    <a:lnR>
                      <a:noFill/>
                    </a:lnR>
                    <a:lnT>
                      <a:noFill/>
                    </a:lnT>
                    <a:lnB>
                      <a:noFill/>
                    </a:lnB>
                  </a:tcPr>
                </a:tc>
                <a:tc>
                  <a:txBody>
                    <a:bodyPr/>
                    <a:lstStyle/>
                    <a:p>
                      <a:endParaRPr lang="en-US"/>
                    </a:p>
                  </a:txBody>
                  <a:tcPr anchor="ctr">
                    <a:lnL>
                      <a:noFill/>
                    </a:lnL>
                    <a:lnR>
                      <a:noFill/>
                    </a:lnR>
                    <a:lnT>
                      <a:noFill/>
                    </a:lnT>
                    <a:lnB>
                      <a:noFill/>
                    </a:lnB>
                  </a:tcPr>
                </a:tc>
              </a:tr>
              <a:tr h="190500">
                <a:tc>
                  <a:txBody>
                    <a:bodyPr/>
                    <a:lstStyle/>
                    <a:p>
                      <a:pPr algn="ctr"/>
                      <a:r>
                        <a:rPr lang="en-US"/>
                        <a:t>N</a:t>
                      </a:r>
                    </a:p>
                  </a:txBody>
                  <a:tcPr anchor="ctr">
                    <a:lnL>
                      <a:noFill/>
                    </a:lnL>
                    <a:lnR>
                      <a:noFill/>
                    </a:lnR>
                    <a:lnT>
                      <a:noFill/>
                    </a:lnT>
                    <a:lnB>
                      <a:noFill/>
                    </a:lnB>
                  </a:tcPr>
                </a:tc>
                <a:tc>
                  <a:txBody>
                    <a:bodyPr/>
                    <a:lstStyle/>
                    <a:p>
                      <a:pPr algn="r"/>
                      <a:r>
                        <a:rPr lang="en-US"/>
                        <a:t>63</a:t>
                      </a:r>
                    </a:p>
                  </a:txBody>
                  <a:tcPr anchor="ctr">
                    <a:lnL>
                      <a:noFill/>
                    </a:lnL>
                    <a:lnR>
                      <a:noFill/>
                    </a:lnR>
                    <a:lnT>
                      <a:noFill/>
                    </a:lnT>
                    <a:lnB>
                      <a:noFill/>
                    </a:lnB>
                  </a:tcPr>
                </a:tc>
                <a:tc>
                  <a:txBody>
                    <a:bodyPr/>
                    <a:lstStyle/>
                    <a:p>
                      <a:pPr algn="r"/>
                      <a:r>
                        <a:rPr lang="en-US"/>
                        <a:t>66</a:t>
                      </a:r>
                    </a:p>
                  </a:txBody>
                  <a:tcPr anchor="ctr">
                    <a:lnL>
                      <a:noFill/>
                    </a:lnL>
                    <a:lnR>
                      <a:noFill/>
                    </a:lnR>
                    <a:lnT>
                      <a:noFill/>
                    </a:lnT>
                    <a:lnB>
                      <a:noFill/>
                    </a:lnB>
                  </a:tcPr>
                </a:tc>
                <a:tc>
                  <a:txBody>
                    <a:bodyPr/>
                    <a:lstStyle/>
                    <a:p>
                      <a:pPr algn="r"/>
                      <a:r>
                        <a:rPr lang="en-US"/>
                        <a:t>67</a:t>
                      </a:r>
                    </a:p>
                  </a:txBody>
                  <a:tcPr anchor="ctr">
                    <a:lnL>
                      <a:noFill/>
                    </a:lnL>
                    <a:lnR>
                      <a:noFill/>
                    </a:lnR>
                    <a:lnT>
                      <a:noFill/>
                    </a:lnT>
                    <a:lnB>
                      <a:noFill/>
                    </a:lnB>
                  </a:tcPr>
                </a:tc>
                <a:tc>
                  <a:txBody>
                    <a:bodyPr/>
                    <a:lstStyle/>
                    <a:p>
                      <a:pPr algn="r"/>
                      <a:r>
                        <a:rPr lang="en-US"/>
                        <a:t>67</a:t>
                      </a:r>
                    </a:p>
                  </a:txBody>
                  <a:tcPr anchor="ctr">
                    <a:lnL>
                      <a:noFill/>
                    </a:lnL>
                    <a:lnR>
                      <a:noFill/>
                    </a:lnR>
                    <a:lnT>
                      <a:noFill/>
                    </a:lnT>
                    <a:lnB>
                      <a:noFill/>
                    </a:lnB>
                  </a:tcPr>
                </a:tc>
                <a:tc>
                  <a:txBody>
                    <a:bodyPr/>
                    <a:lstStyle/>
                    <a:p>
                      <a:pPr algn="r"/>
                      <a:r>
                        <a:rPr lang="en-US"/>
                        <a:t>67</a:t>
                      </a:r>
                    </a:p>
                  </a:txBody>
                  <a:tcPr anchor="ctr">
                    <a:lnL>
                      <a:noFill/>
                    </a:lnL>
                    <a:lnR>
                      <a:noFill/>
                    </a:lnR>
                    <a:lnT>
                      <a:noFill/>
                    </a:lnT>
                    <a:lnB>
                      <a:noFill/>
                    </a:lnB>
                  </a:tcPr>
                </a:tc>
                <a:tc>
                  <a:txBody>
                    <a:bodyPr/>
                    <a:lstStyle/>
                    <a:p>
                      <a:pPr algn="r"/>
                      <a:r>
                        <a:rPr lang="en-US"/>
                        <a:t>68</a:t>
                      </a:r>
                    </a:p>
                  </a:txBody>
                  <a:tcPr anchor="ctr">
                    <a:lnL>
                      <a:noFill/>
                    </a:lnL>
                    <a:lnR>
                      <a:noFill/>
                    </a:lnR>
                    <a:lnT>
                      <a:noFill/>
                    </a:lnT>
                    <a:lnB>
                      <a:noFill/>
                    </a:lnB>
                  </a:tcPr>
                </a:tc>
                <a:tc>
                  <a:txBody>
                    <a:bodyPr/>
                    <a:lstStyle/>
                    <a:p>
                      <a:pPr algn="r"/>
                      <a:r>
                        <a:rPr lang="en-US"/>
                        <a:t>69</a:t>
                      </a:r>
                    </a:p>
                  </a:txBody>
                  <a:tcPr anchor="ctr">
                    <a:lnL>
                      <a:noFill/>
                    </a:lnL>
                    <a:lnR>
                      <a:noFill/>
                    </a:lnR>
                    <a:lnT>
                      <a:noFill/>
                    </a:lnT>
                    <a:lnB>
                      <a:noFill/>
                    </a:lnB>
                  </a:tcPr>
                </a:tc>
                <a:tc>
                  <a:txBody>
                    <a:bodyPr/>
                    <a:lstStyle/>
                    <a:p>
                      <a:pPr algn="r"/>
                      <a:r>
                        <a:rPr lang="en-US"/>
                        <a:t>70</a:t>
                      </a:r>
                    </a:p>
                  </a:txBody>
                  <a:tcPr anchor="ctr">
                    <a:lnL>
                      <a:noFill/>
                    </a:lnL>
                    <a:lnR>
                      <a:noFill/>
                    </a:lnR>
                    <a:lnT>
                      <a:noFill/>
                    </a:lnT>
                    <a:lnB>
                      <a:noFill/>
                    </a:lnB>
                  </a:tcPr>
                </a:tc>
                <a:tc>
                  <a:txBody>
                    <a:bodyPr/>
                    <a:lstStyle/>
                    <a:p>
                      <a:pPr algn="r"/>
                      <a:r>
                        <a:rPr lang="en-US"/>
                        <a:t>72</a:t>
                      </a:r>
                    </a:p>
                  </a:txBody>
                  <a:tcPr anchor="ctr">
                    <a:lnL>
                      <a:noFill/>
                    </a:lnL>
                    <a:lnR>
                      <a:noFill/>
                    </a:lnR>
                    <a:lnT>
                      <a:noFill/>
                    </a:lnT>
                    <a:lnB>
                      <a:noFill/>
                    </a:lnB>
                  </a:tcPr>
                </a:tc>
                <a:tc>
                  <a:txBody>
                    <a:bodyPr/>
                    <a:lstStyle/>
                    <a:p>
                      <a:pPr algn="r"/>
                      <a:r>
                        <a:rPr lang="en-US"/>
                        <a:t>73</a:t>
                      </a:r>
                    </a:p>
                  </a:txBody>
                  <a:tcPr anchor="ctr">
                    <a:lnL>
                      <a:noFill/>
                    </a:lnL>
                    <a:lnR>
                      <a:noFill/>
                    </a:lnR>
                    <a:lnT>
                      <a:noFill/>
                    </a:lnT>
                    <a:lnB>
                      <a:noFill/>
                    </a:lnB>
                  </a:tcPr>
                </a:tc>
                <a:tc>
                  <a:txBody>
                    <a:bodyPr/>
                    <a:lstStyle/>
                    <a:p>
                      <a:pPr algn="r"/>
                      <a:r>
                        <a:rPr lang="en-US"/>
                        <a:t>75</a:t>
                      </a:r>
                    </a:p>
                  </a:txBody>
                  <a:tcPr anchor="ctr">
                    <a:lnL>
                      <a:noFill/>
                    </a:lnL>
                    <a:lnR>
                      <a:noFill/>
                    </a:lnR>
                    <a:lnT>
                      <a:noFill/>
                    </a:lnT>
                    <a:lnB>
                      <a:noFill/>
                    </a:lnB>
                  </a:tcPr>
                </a:tc>
                <a:tc>
                  <a:txBody>
                    <a:bodyPr/>
                    <a:lstStyle/>
                    <a:p>
                      <a:pPr algn="r"/>
                      <a:r>
                        <a:rPr lang="en-US"/>
                        <a:t>76</a:t>
                      </a:r>
                    </a:p>
                  </a:txBody>
                  <a:tcPr anchor="ctr">
                    <a:lnL>
                      <a:noFill/>
                    </a:lnL>
                    <a:lnR>
                      <a:noFill/>
                    </a:lnR>
                    <a:lnT>
                      <a:noFill/>
                    </a:lnT>
                    <a:lnB>
                      <a:noFill/>
                    </a:lnB>
                  </a:tcPr>
                </a:tc>
                <a:tc>
                  <a:txBody>
                    <a:bodyPr/>
                    <a:lstStyle/>
                    <a:p>
                      <a:pPr algn="r"/>
                      <a:r>
                        <a:rPr lang="en-US"/>
                        <a:t>76</a:t>
                      </a:r>
                    </a:p>
                  </a:txBody>
                  <a:tcPr anchor="ctr">
                    <a:lnL>
                      <a:noFill/>
                    </a:lnL>
                    <a:lnR>
                      <a:noFill/>
                    </a:lnR>
                    <a:lnT>
                      <a:noFill/>
                    </a:lnT>
                    <a:lnB>
                      <a:noFill/>
                    </a:lnB>
                  </a:tcPr>
                </a:tc>
                <a:tc>
                  <a:txBody>
                    <a:bodyPr/>
                    <a:lstStyle/>
                    <a:p>
                      <a:pPr algn="r"/>
                      <a:r>
                        <a:rPr lang="en-US"/>
                        <a:t>78</a:t>
                      </a:r>
                    </a:p>
                  </a:txBody>
                  <a:tcPr anchor="ctr">
                    <a:lnL>
                      <a:noFill/>
                    </a:lnL>
                    <a:lnR>
                      <a:noFill/>
                    </a:lnR>
                    <a:lnT>
                      <a:noFill/>
                    </a:lnT>
                    <a:lnB>
                      <a:noFill/>
                    </a:lnB>
                  </a:tcPr>
                </a:tc>
                <a:tc>
                  <a:txBody>
                    <a:bodyPr/>
                    <a:lstStyle/>
                    <a:p>
                      <a:pPr algn="r"/>
                      <a:r>
                        <a:rPr lang="en-US"/>
                        <a:t>79</a:t>
                      </a:r>
                    </a:p>
                  </a:txBody>
                  <a:tcPr anchor="ctr">
                    <a:lnL>
                      <a:noFill/>
                    </a:lnL>
                    <a:lnR>
                      <a:noFill/>
                    </a:lnR>
                    <a:lnT>
                      <a:noFill/>
                    </a:lnT>
                    <a:lnB>
                      <a:noFill/>
                    </a:lnB>
                  </a:tcPr>
                </a:tc>
                <a:tc>
                  <a:txBody>
                    <a:bodyPr/>
                    <a:lstStyle/>
                    <a:p>
                      <a:pPr algn="r"/>
                      <a:r>
                        <a:rPr lang="en-US"/>
                        <a:t>80</a:t>
                      </a:r>
                    </a:p>
                  </a:txBody>
                  <a:tcPr anchor="ctr">
                    <a:lnL>
                      <a:noFill/>
                    </a:lnL>
                    <a:lnR>
                      <a:noFill/>
                    </a:lnR>
                    <a:lnT>
                      <a:noFill/>
                    </a:lnT>
                    <a:lnB>
                      <a:noFill/>
                    </a:lnB>
                  </a:tcPr>
                </a:tc>
                <a:tc>
                  <a:txBody>
                    <a:bodyPr/>
                    <a:lstStyle/>
                    <a:p>
                      <a:pPr algn="r"/>
                      <a:r>
                        <a:rPr lang="en-US" dirty="0"/>
                        <a:t>81</a:t>
                      </a:r>
                    </a:p>
                  </a:txBody>
                  <a:tcPr anchor="ctr">
                    <a:lnL>
                      <a:noFill/>
                    </a:lnL>
                    <a:lnR>
                      <a:noFill/>
                    </a:lnR>
                    <a:lnT>
                      <a:noFill/>
                    </a:lnT>
                    <a:lnB>
                      <a:noFill/>
                    </a:lnB>
                  </a:tcPr>
                </a:tc>
              </a:tr>
            </a:tbl>
          </a:graphicData>
        </a:graphic>
      </p:graphicFrame>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5714" name="Picture 2"/>
          <p:cNvPicPr>
            <a:picLocks noChangeAspect="1" noChangeArrowheads="1"/>
          </p:cNvPicPr>
          <p:nvPr/>
        </p:nvPicPr>
        <p:blipFill>
          <a:blip r:embed="rId2"/>
          <a:srcRect/>
          <a:stretch>
            <a:fillRect/>
          </a:stretch>
        </p:blipFill>
        <p:spPr bwMode="auto">
          <a:xfrm>
            <a:off x="1042988" y="1309688"/>
            <a:ext cx="7058025" cy="4238625"/>
          </a:xfrm>
          <a:prstGeom prst="rect">
            <a:avLst/>
          </a:prstGeom>
          <a:noFill/>
          <a:ln w="9525">
            <a:noFill/>
            <a:miter lim="800000"/>
            <a:headEnd/>
            <a:tailEnd/>
          </a:ln>
          <a:effectLst/>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714348" y="285729"/>
            <a:ext cx="8072494" cy="2031325"/>
          </a:xfrm>
          <a:prstGeom prst="rect">
            <a:avLst/>
          </a:prstGeom>
        </p:spPr>
        <p:txBody>
          <a:bodyPr wrap="square">
            <a:spAutoFit/>
          </a:bodyPr>
          <a:lstStyle/>
          <a:p>
            <a:r>
              <a:rPr lang="en-US" b="1" dirty="0" smtClean="0"/>
              <a:t>Two-sample Z test- </a:t>
            </a:r>
            <a:r>
              <a:rPr lang="en-US" dirty="0" smtClean="0"/>
              <a:t>In two sample z-test , similar to t-test here we are checking two independent data groups and deciding whether sample mean of two group is equal or not.</a:t>
            </a:r>
          </a:p>
          <a:p>
            <a:r>
              <a:rPr lang="en-US" b="1" dirty="0" smtClean="0"/>
              <a:t>H0 : mean of two group is 0</a:t>
            </a:r>
            <a:endParaRPr lang="en-US" dirty="0" smtClean="0"/>
          </a:p>
          <a:p>
            <a:r>
              <a:rPr lang="en-US" b="1" dirty="0" smtClean="0"/>
              <a:t>H1 : mean of two group is not 0</a:t>
            </a:r>
            <a:endParaRPr lang="en-US" dirty="0" smtClean="0"/>
          </a:p>
          <a:p>
            <a:r>
              <a:rPr lang="en-US" dirty="0" smtClean="0"/>
              <a:t>Example : we are checking in blood data after and before blood data.(code in python below)</a:t>
            </a:r>
            <a:endParaRPr lang="en-US" dirty="0"/>
          </a:p>
        </p:txBody>
      </p:sp>
      <p:pic>
        <p:nvPicPr>
          <p:cNvPr id="110596" name="Picture 4" descr="E:\datascience\saedsay\DataScience\www.saedsayad.com\images\Ztest.png"/>
          <p:cNvPicPr>
            <a:picLocks noChangeAspect="1" noChangeArrowheads="1"/>
          </p:cNvPicPr>
          <p:nvPr/>
        </p:nvPicPr>
        <p:blipFill>
          <a:blip r:embed="rId2"/>
          <a:srcRect/>
          <a:stretch>
            <a:fillRect/>
          </a:stretch>
        </p:blipFill>
        <p:spPr bwMode="auto">
          <a:xfrm>
            <a:off x="428596" y="2714620"/>
            <a:ext cx="8143933" cy="2654422"/>
          </a:xfrm>
          <a:prstGeom prst="rect">
            <a:avLst/>
          </a:prstGeom>
          <a:noFill/>
        </p:spPr>
      </p:pic>
    </p:spTree>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111618" name="Rectangle 2"/>
          <p:cNvSpPr>
            <a:spLocks noChangeArrowheads="1"/>
          </p:cNvSpPr>
          <p:nvPr/>
        </p:nvSpPr>
        <p:spPr bwMode="auto">
          <a:xfrm>
            <a:off x="0" y="0"/>
            <a:ext cx="9144000" cy="457200"/>
          </a:xfrm>
          <a:prstGeom prst="rect">
            <a:avLst/>
          </a:prstGeom>
          <a:solidFill>
            <a:srgbClr val="FFFFFF"/>
          </a:solid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500" b="1" i="0" u="none" strike="noStrike" cap="none" normalizeH="0" baseline="0" smtClean="0">
                <a:ln>
                  <a:noFill/>
                </a:ln>
                <a:solidFill>
                  <a:schemeClr val="tx1"/>
                </a:solidFill>
                <a:effectLst/>
                <a:latin typeface="medium-content-serif-font"/>
                <a:cs typeface="Arial" pitchFamily="34" charset="0"/>
              </a:rPr>
              <a:t>ANOVA (F-TEST) :-</a:t>
            </a:r>
            <a:r>
              <a:rPr kumimoji="0" lang="en-US" sz="1500" b="0" i="0" u="none" strike="noStrike" cap="none" normalizeH="0" baseline="0" smtClean="0">
                <a:ln>
                  <a:noFill/>
                </a:ln>
                <a:solidFill>
                  <a:schemeClr val="tx1"/>
                </a:solidFill>
                <a:effectLst/>
                <a:latin typeface="medium-content-serif-font"/>
                <a:cs typeface="Arial" pitchFamily="34" charset="0"/>
              </a:rPr>
              <a:t> The t-test works well when dealing with two groups, but sometimes we want to compare more than two groups at the same time. For example, if we wanted to test whether voter age differs based on some categorical variable like race, we have to compare the means of each level or group the variable. We could carry out a separate t-test for each pair of groups, but when you conduct many tests you increase the chances of false positives. The </a:t>
            </a:r>
            <a:r>
              <a:rPr kumimoji="0" lang="en-US" sz="1500" b="0" i="0" u="none" strike="noStrike" cap="none" normalizeH="0" baseline="0" smtClean="0">
                <a:ln>
                  <a:noFill/>
                </a:ln>
                <a:solidFill>
                  <a:schemeClr val="tx1"/>
                </a:solidFill>
                <a:effectLst/>
                <a:latin typeface="medium-content-serif-font"/>
                <a:cs typeface="Arial" pitchFamily="34" charset="0"/>
                <a:hlinkClick r:id="rId2"/>
              </a:rPr>
              <a:t>analysis of variance</a:t>
            </a:r>
            <a:r>
              <a:rPr kumimoji="0" lang="en-US" sz="1500" b="0" i="0" u="none" strike="noStrike" cap="none" normalizeH="0" baseline="0" smtClean="0">
                <a:ln>
                  <a:noFill/>
                </a:ln>
                <a:solidFill>
                  <a:schemeClr val="tx1"/>
                </a:solidFill>
                <a:effectLst/>
                <a:latin typeface="medium-content-serif-font"/>
                <a:cs typeface="Arial" pitchFamily="34" charset="0"/>
              </a:rPr>
              <a:t> or ANOVA is a statistical inference test that lets you compare multiple groups at the same time.</a:t>
            </a:r>
            <a:endParaRPr kumimoji="0" lang="en-US" sz="6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500" b="1" i="0" u="none" strike="noStrike" cap="none" normalizeH="0" baseline="0" smtClean="0">
                <a:ln>
                  <a:noFill/>
                </a:ln>
                <a:solidFill>
                  <a:schemeClr val="tx1"/>
                </a:solidFill>
                <a:effectLst/>
                <a:latin typeface="medium-content-serif-font"/>
                <a:cs typeface="Arial" pitchFamily="34" charset="0"/>
              </a:rPr>
              <a:t>F = Between group variability / Within group variability</a:t>
            </a:r>
            <a:endParaRPr kumimoji="0" lang="en-US" sz="6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smtClean="0">
                <a:ln>
                  <a:noFill/>
                </a:ln>
                <a:solidFill>
                  <a:schemeClr val="tx1"/>
                </a:solidFill>
                <a:effectLst/>
                <a:latin typeface="Arial" pitchFamily="34" charset="0"/>
                <a:cs typeface="Arial" pitchFamily="34" charset="0"/>
              </a:rPr>
              <a:t>  </a:t>
            </a:r>
            <a:endParaRPr kumimoji="0" lang="en-US" sz="300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30000" b="0" i="0" u="none" strike="noStrike" cap="none" normalizeH="0" baseline="0" smtClean="0">
                <a:ln>
                  <a:noFill/>
                </a:ln>
                <a:solidFill>
                  <a:schemeClr val="tx1"/>
                </a:solidFill>
                <a:effectLst/>
                <a:latin typeface="Arial" pitchFamily="34" charset="0"/>
                <a:cs typeface="Arial" pitchFamily="34" charset="0"/>
              </a:rPr>
              <a:t/>
            </a:r>
            <a:br>
              <a:rPr kumimoji="0" lang="en-US" sz="30000" b="0" i="0" u="none" strike="noStrike" cap="none" normalizeH="0" baseline="0" smtClean="0">
                <a:ln>
                  <a:noFill/>
                </a:ln>
                <a:solidFill>
                  <a:schemeClr val="tx1"/>
                </a:solidFill>
                <a:effectLst/>
                <a:latin typeface="Arial" pitchFamily="34" charset="0"/>
                <a:cs typeface="Arial" pitchFamily="34" charset="0"/>
              </a:rPr>
            </a:br>
            <a:endParaRPr kumimoji="0" lang="en-US" sz="30000" b="0" i="0" u="none" strike="noStrike" cap="none" normalizeH="0" baseline="0" smtClean="0">
              <a:ln>
                <a:noFill/>
              </a:ln>
              <a:solidFill>
                <a:schemeClr val="tx1"/>
              </a:solidFill>
              <a:effectLst/>
              <a:latin typeface="Arial" pitchFamily="34" charset="0"/>
              <a:cs typeface="Arial" pitchFamily="34" charset="0"/>
            </a:endParaRPr>
          </a:p>
        </p:txBody>
      </p:sp>
      <p:sp>
        <p:nvSpPr>
          <p:cNvPr id="4" name="Rectangle 3"/>
          <p:cNvSpPr/>
          <p:nvPr/>
        </p:nvSpPr>
        <p:spPr>
          <a:xfrm>
            <a:off x="642910" y="1571612"/>
            <a:ext cx="7786742" cy="2585323"/>
          </a:xfrm>
          <a:prstGeom prst="rect">
            <a:avLst/>
          </a:prstGeom>
        </p:spPr>
        <p:txBody>
          <a:bodyPr wrap="square">
            <a:spAutoFit/>
          </a:bodyPr>
          <a:lstStyle/>
          <a:p>
            <a:r>
              <a:rPr lang="en-US" b="1" dirty="0" smtClean="0"/>
              <a:t>ANOVA (F-TEST) :-</a:t>
            </a:r>
            <a:r>
              <a:rPr lang="en-US" dirty="0" smtClean="0"/>
              <a:t> The t-test works well when dealing with two groups, but sometimes we want to compare more than two groups at the same time. For example, if we wanted to test whether voter age differs based on some categorical variable like race, we have to compare the means of each level or group the variable. We could carry out a separate t-test for each pair of groups, but when you conduct many tests you increase the chances of false positives. The </a:t>
            </a:r>
            <a:r>
              <a:rPr lang="en-US" dirty="0" smtClean="0">
                <a:hlinkClick r:id="rId2"/>
              </a:rPr>
              <a:t>analysis of variance</a:t>
            </a:r>
            <a:r>
              <a:rPr lang="en-US" dirty="0" smtClean="0"/>
              <a:t> or ANOVA is a statistical inference test that lets you compare multiple groups at the same time.</a:t>
            </a:r>
          </a:p>
          <a:p>
            <a:r>
              <a:rPr lang="en-US" b="1" dirty="0" smtClean="0"/>
              <a:t>F = Between group variability / Within group variability</a:t>
            </a:r>
            <a:endParaRPr lang="en-US" dirty="0"/>
          </a:p>
        </p:txBody>
      </p:sp>
    </p:spTree>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71472" y="785794"/>
            <a:ext cx="8215370" cy="2031325"/>
          </a:xfrm>
          <a:prstGeom prst="rect">
            <a:avLst/>
          </a:prstGeom>
        </p:spPr>
        <p:txBody>
          <a:bodyPr wrap="square">
            <a:spAutoFit/>
          </a:bodyPr>
          <a:lstStyle/>
          <a:p>
            <a:r>
              <a:rPr lang="en-US" dirty="0" smtClean="0"/>
              <a:t>Unlike the z and t-distributions, the F-distribution does not have any negative values because between and within-group variability are always positive due to squaring each deviation.</a:t>
            </a:r>
          </a:p>
          <a:p>
            <a:r>
              <a:rPr lang="en-US" b="1" dirty="0" smtClean="0"/>
              <a:t>One Way F-test(</a:t>
            </a:r>
            <a:r>
              <a:rPr lang="en-US" b="1" dirty="0" err="1" smtClean="0"/>
              <a:t>Anova</a:t>
            </a:r>
            <a:r>
              <a:rPr lang="en-US" b="1" dirty="0" smtClean="0"/>
              <a:t>) :- </a:t>
            </a:r>
            <a:r>
              <a:rPr lang="en-US" dirty="0" smtClean="0"/>
              <a:t>It tell whether two or more groups are similar or not based on their mean similarity and f-score.</a:t>
            </a:r>
          </a:p>
          <a:p>
            <a:r>
              <a:rPr lang="en-US" dirty="0" smtClean="0"/>
              <a:t>Example : there are 3 different category of plant and their weight and need to check whether all 3 group are similar or not</a:t>
            </a:r>
            <a:endParaRPr lang="en-US" dirty="0"/>
          </a:p>
        </p:txBody>
      </p:sp>
      <p:sp>
        <p:nvSpPr>
          <p:cNvPr id="113665" name="Rectangle 1"/>
          <p:cNvSpPr>
            <a:spLocks noChangeArrowheads="1"/>
          </p:cNvSpPr>
          <p:nvPr/>
        </p:nvSpPr>
        <p:spPr bwMode="auto">
          <a:xfrm>
            <a:off x="0" y="3429000"/>
            <a:ext cx="9144000" cy="3378938"/>
          </a:xfrm>
          <a:prstGeom prst="rect">
            <a:avLst/>
          </a:prstGeom>
          <a:solidFill>
            <a:srgbClr val="FFFFFF"/>
          </a:solidFill>
          <a:ln w="9525">
            <a:noFill/>
            <a:miter lim="800000"/>
            <a:headEnd/>
            <a:tailEnd/>
          </a:ln>
          <a:effectLst/>
        </p:spPr>
        <p:txBody>
          <a:bodyPr vert="horz" wrap="square" lIns="119025" tIns="0" rIns="0" bIns="60306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smtClean="0">
                <a:ln>
                  <a:noFill/>
                </a:ln>
                <a:solidFill>
                  <a:srgbClr val="333333"/>
                </a:solidFill>
                <a:effectLst/>
                <a:latin typeface="Open Sans"/>
                <a:cs typeface="Arial" pitchFamily="34" charset="0"/>
              </a:rPr>
              <a:t>The ANOVA test has important assumptions that must be satisfied in order for the associated p-value to be valid.</a:t>
            </a:r>
            <a:endParaRPr kumimoji="0" lang="en-US" sz="20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n-US" sz="2000" b="0" i="0" u="none" strike="noStrike" cap="none" normalizeH="0" baseline="0" dirty="0" smtClean="0">
                <a:ln>
                  <a:noFill/>
                </a:ln>
                <a:solidFill>
                  <a:srgbClr val="333333"/>
                </a:solidFill>
                <a:effectLst/>
                <a:latin typeface="Open Sans"/>
                <a:cs typeface="Arial" pitchFamily="34" charset="0"/>
              </a:rPr>
              <a:t>The samples are independent.</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en-US" sz="2000" b="0" i="0" u="none" strike="noStrike" cap="none" normalizeH="0" baseline="0" dirty="0" smtClean="0">
                <a:ln>
                  <a:noFill/>
                </a:ln>
                <a:solidFill>
                  <a:srgbClr val="333333"/>
                </a:solidFill>
                <a:effectLst/>
                <a:latin typeface="Open Sans"/>
                <a:cs typeface="Arial" pitchFamily="34" charset="0"/>
              </a:rPr>
              <a:t>Each sample is from a normally distributed population.</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0" lang="en-US" sz="2000" b="0" i="0" u="none" strike="noStrike" cap="none" normalizeH="0" baseline="0" dirty="0" smtClean="0">
                <a:ln>
                  <a:noFill/>
                </a:ln>
                <a:solidFill>
                  <a:srgbClr val="333333"/>
                </a:solidFill>
                <a:effectLst/>
                <a:latin typeface="Open Sans"/>
                <a:cs typeface="Arial" pitchFamily="34" charset="0"/>
              </a:rPr>
              <a:t>The population standard deviations of the groups are all equal. This property is known as </a:t>
            </a:r>
            <a:r>
              <a:rPr kumimoji="0" lang="en-US" sz="2000" b="0" i="0" u="none" strike="noStrike" cap="none" normalizeH="0" baseline="0" dirty="0" err="1" smtClean="0">
                <a:ln>
                  <a:noFill/>
                </a:ln>
                <a:solidFill>
                  <a:srgbClr val="333333"/>
                </a:solidFill>
                <a:effectLst/>
                <a:latin typeface="Open Sans"/>
                <a:cs typeface="Arial" pitchFamily="34" charset="0"/>
              </a:rPr>
              <a:t>homoscedasticity</a:t>
            </a:r>
            <a:r>
              <a:rPr kumimoji="0" lang="en-US" sz="2000" b="0" i="0" u="none" strike="noStrike" cap="none" normalizeH="0" baseline="0" dirty="0" smtClean="0">
                <a:ln>
                  <a:noFill/>
                </a:ln>
                <a:solidFill>
                  <a:srgbClr val="333333"/>
                </a:solidFill>
                <a:effectLst/>
                <a:latin typeface="Open Sans"/>
                <a:cs typeface="Arial"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smtClean="0">
                <a:ln>
                  <a:noFill/>
                </a:ln>
                <a:solidFill>
                  <a:srgbClr val="333333"/>
                </a:solidFill>
                <a:effectLst/>
                <a:latin typeface="Open Sans"/>
                <a:cs typeface="Arial" pitchFamily="34" charset="0"/>
              </a:rPr>
              <a:t>If these assumptions are not true for a given set of data, it may still be possible to use the </a:t>
            </a:r>
            <a:r>
              <a:rPr kumimoji="0" lang="en-US" sz="2000" b="0" i="0" u="none" strike="noStrike" cap="none" normalizeH="0" baseline="0" dirty="0" err="1" smtClean="0">
                <a:ln>
                  <a:noFill/>
                </a:ln>
                <a:solidFill>
                  <a:srgbClr val="333333"/>
                </a:solidFill>
                <a:effectLst/>
                <a:latin typeface="Open Sans"/>
                <a:cs typeface="Arial" pitchFamily="34" charset="0"/>
              </a:rPr>
              <a:t>Kruskal</a:t>
            </a:r>
            <a:r>
              <a:rPr kumimoji="0" lang="en-US" sz="2000" b="0" i="0" u="none" strike="noStrike" cap="none" normalizeH="0" baseline="0" dirty="0" smtClean="0">
                <a:ln>
                  <a:noFill/>
                </a:ln>
                <a:solidFill>
                  <a:srgbClr val="333333"/>
                </a:solidFill>
                <a:effectLst/>
                <a:latin typeface="Open Sans"/>
                <a:cs typeface="Arial" pitchFamily="34" charset="0"/>
              </a:rPr>
              <a:t>-Wallis H-test (</a:t>
            </a:r>
            <a:r>
              <a:rPr kumimoji="0" lang="en-US" sz="2000" b="1" i="0" u="none" strike="noStrike" cap="none" normalizeH="0" baseline="0" dirty="0" err="1" smtClean="0">
                <a:ln>
                  <a:noFill/>
                </a:ln>
                <a:solidFill>
                  <a:srgbClr val="0088CC"/>
                </a:solidFill>
                <a:effectLst/>
                <a:latin typeface="inherit"/>
                <a:cs typeface="Arial" pitchFamily="34" charset="0"/>
                <a:hlinkClick r:id="rId2" tooltip="scipy.stats.kruskal"/>
              </a:rPr>
              <a:t>scipy.stats.kruskal</a:t>
            </a:r>
            <a:r>
              <a:rPr kumimoji="0" lang="en-US" sz="2000" b="0" i="0" u="none" strike="noStrike" cap="none" normalizeH="0" baseline="0" dirty="0" smtClean="0">
                <a:ln>
                  <a:noFill/>
                </a:ln>
                <a:solidFill>
                  <a:srgbClr val="333333"/>
                </a:solidFill>
                <a:effectLst/>
                <a:latin typeface="Open Sans"/>
                <a:cs typeface="Arial" pitchFamily="34" charset="0"/>
              </a:rPr>
              <a:t>) although with some loss of power.</a:t>
            </a:r>
            <a:endParaRPr kumimoji="0" lang="en-US" sz="2000" b="0" i="0" u="none" strike="noStrike" cap="none" normalizeH="0" baseline="0" dirty="0" smtClean="0">
              <a:ln>
                <a:noFill/>
              </a:ln>
              <a:solidFill>
                <a:schemeClr val="tx1"/>
              </a:solidFill>
              <a:effectLst/>
              <a:latin typeface="Arial" pitchFamily="34" charset="0"/>
              <a:cs typeface="Arial" pitchFamily="34" charset="0"/>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80503</TotalTime>
  <Words>4303</Words>
  <Application>Microsoft Office PowerPoint</Application>
  <PresentationFormat>On-screen Show (4:3)</PresentationFormat>
  <Paragraphs>616</Paragraphs>
  <Slides>241</Slides>
  <Notes>14</Notes>
  <HiddenSlides>0</HiddenSlides>
  <MMClips>0</MMClips>
  <ScaleCrop>false</ScaleCrop>
  <HeadingPairs>
    <vt:vector size="4" baseType="variant">
      <vt:variant>
        <vt:lpstr>Theme</vt:lpstr>
      </vt:variant>
      <vt:variant>
        <vt:i4>1</vt:i4>
      </vt:variant>
      <vt:variant>
        <vt:lpstr>Slide Titles</vt:lpstr>
      </vt:variant>
      <vt:variant>
        <vt:i4>241</vt:i4>
      </vt:variant>
    </vt:vector>
  </HeadingPairs>
  <TitlesOfParts>
    <vt:vector size="242" baseType="lpstr">
      <vt:lpstr>Office Theme</vt:lpstr>
      <vt:lpstr>Deﬁnition  A random variable X is said to be continuous if it can assume any value in a given interval. This contrasts with the deﬁnition of a discrete random variable which can only assume discrete values</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Normal Distribution</vt:lpstr>
      <vt:lpstr>Slide 16</vt:lpstr>
      <vt:lpstr>Slide 17</vt:lpstr>
      <vt:lpstr>Slide 18</vt:lpstr>
      <vt:lpstr>Slide 19</vt:lpstr>
      <vt:lpstr>Slide 20</vt:lpstr>
      <vt:lpstr>Slide 21</vt:lpstr>
      <vt:lpstr>Slide 22</vt:lpstr>
      <vt:lpstr>Slide 23</vt:lpstr>
      <vt:lpstr>Slide 24</vt:lpstr>
      <vt:lpstr>Slide 25</vt:lpstr>
      <vt:lpstr>Slide 26</vt:lpstr>
      <vt:lpstr>Normal Cumulative Distribution</vt:lpstr>
      <vt:lpstr>Slide 28</vt:lpstr>
      <vt:lpstr>Gamma Distribution Function</vt:lpstr>
      <vt:lpstr>Gamma Function</vt:lpstr>
      <vt:lpstr>Slide 31</vt:lpstr>
      <vt:lpstr>Slide 32</vt:lpstr>
      <vt:lpstr>Slide 33</vt:lpstr>
      <vt:lpstr>Slide 34</vt:lpstr>
      <vt:lpstr>Slide 35</vt:lpstr>
      <vt:lpstr>Slide 36</vt:lpstr>
      <vt:lpstr>Mean and Variance of Gamma Distribution </vt:lpstr>
      <vt:lpstr>Slide 38</vt:lpstr>
      <vt:lpstr>Application</vt:lpstr>
      <vt:lpstr>Beta Distribution</vt:lpstr>
      <vt:lpstr>Slide 41</vt:lpstr>
      <vt:lpstr>Exponential Distribution</vt:lpstr>
      <vt:lpstr>Slide 43</vt:lpstr>
      <vt:lpstr>Uniform Distribution</vt:lpstr>
      <vt:lpstr>Slide 45</vt:lpstr>
      <vt:lpstr>Bivariate Normal Distribution</vt:lpstr>
      <vt:lpstr>Slide 47</vt:lpstr>
      <vt:lpstr>Slide 48</vt:lpstr>
      <vt:lpstr>Skewness and Kurtosis</vt:lpstr>
      <vt:lpstr>Slide 50</vt:lpstr>
      <vt:lpstr>Slide 51</vt:lpstr>
      <vt:lpstr>Slide 52</vt:lpstr>
      <vt:lpstr>Multivariate Normal Distribution</vt:lpstr>
      <vt:lpstr>Slide 54</vt:lpstr>
      <vt:lpstr>Slide 55</vt:lpstr>
      <vt:lpstr>Slide 56</vt:lpstr>
      <vt:lpstr>Slide 57</vt:lpstr>
      <vt:lpstr>Law of Large numbers</vt:lpstr>
      <vt:lpstr>Slide 59</vt:lpstr>
      <vt:lpstr>Bayes Theorem</vt:lpstr>
      <vt:lpstr>Slide 61</vt:lpstr>
      <vt:lpstr>Slide 62</vt:lpstr>
      <vt:lpstr>Slide 63</vt:lpstr>
      <vt:lpstr>Slide 64</vt:lpstr>
      <vt:lpstr>Slide 65</vt:lpstr>
      <vt:lpstr>Slide 66</vt:lpstr>
      <vt:lpstr>Slide 67</vt:lpstr>
      <vt:lpstr>Slide 68</vt:lpstr>
      <vt:lpstr>Slide 69</vt:lpstr>
      <vt:lpstr>Slide 70</vt:lpstr>
      <vt:lpstr>Slide 71</vt:lpstr>
      <vt:lpstr>Slide 72</vt:lpstr>
      <vt:lpstr>Slide 73</vt:lpstr>
      <vt:lpstr>Slide 74</vt:lpstr>
      <vt:lpstr>Slide 75</vt:lpstr>
      <vt:lpstr>Slide 76</vt:lpstr>
      <vt:lpstr>Slide 77</vt:lpstr>
      <vt:lpstr>Slide 78</vt:lpstr>
      <vt:lpstr>Slide 79</vt:lpstr>
      <vt:lpstr>Slide 80</vt:lpstr>
      <vt:lpstr>Slide 81</vt:lpstr>
      <vt:lpstr>Hypothesis testing</vt:lpstr>
      <vt:lpstr>Slide 83</vt:lpstr>
      <vt:lpstr>Slide 84</vt:lpstr>
      <vt:lpstr>Slide 85</vt:lpstr>
      <vt:lpstr>Slide 86</vt:lpstr>
      <vt:lpstr>Slide 87</vt:lpstr>
      <vt:lpstr>Slide 88</vt:lpstr>
      <vt:lpstr>Slide 89</vt:lpstr>
      <vt:lpstr>Slide 90</vt:lpstr>
      <vt:lpstr>Slide 91</vt:lpstr>
      <vt:lpstr>Slide 92</vt:lpstr>
      <vt:lpstr>Slide 93</vt:lpstr>
      <vt:lpstr>Slide 94</vt:lpstr>
      <vt:lpstr>Slide 95</vt:lpstr>
      <vt:lpstr>Slide 96</vt:lpstr>
      <vt:lpstr>Slide 97</vt:lpstr>
      <vt:lpstr>Slide 98</vt:lpstr>
      <vt:lpstr>Slide 99</vt:lpstr>
      <vt:lpstr>Slide 100</vt:lpstr>
      <vt:lpstr>Slide 101</vt:lpstr>
      <vt:lpstr>Slide 102</vt:lpstr>
      <vt:lpstr>Slide 103</vt:lpstr>
      <vt:lpstr>Slide 104</vt:lpstr>
      <vt:lpstr>Slide 105</vt:lpstr>
      <vt:lpstr>Slide 106</vt:lpstr>
      <vt:lpstr>Slide 107</vt:lpstr>
      <vt:lpstr>Slide 108</vt:lpstr>
      <vt:lpstr>Slide 109</vt:lpstr>
      <vt:lpstr>Slide 110</vt:lpstr>
      <vt:lpstr>Slide 111</vt:lpstr>
      <vt:lpstr>Slide 112</vt:lpstr>
      <vt:lpstr>Slide 113</vt:lpstr>
      <vt:lpstr>Slide 114</vt:lpstr>
      <vt:lpstr>Slide 115</vt:lpstr>
      <vt:lpstr>Slide 116</vt:lpstr>
      <vt:lpstr>Slide 117</vt:lpstr>
      <vt:lpstr>Slide 118</vt:lpstr>
      <vt:lpstr>Point Estimation and confidence interval</vt:lpstr>
      <vt:lpstr>Slide 120</vt:lpstr>
      <vt:lpstr>Slide 121</vt:lpstr>
      <vt:lpstr>Slide 122</vt:lpstr>
      <vt:lpstr>Slide 123</vt:lpstr>
      <vt:lpstr>Slide 124</vt:lpstr>
      <vt:lpstr>Slide 125</vt:lpstr>
      <vt:lpstr>Slide 126</vt:lpstr>
      <vt:lpstr>Slide 127</vt:lpstr>
      <vt:lpstr>Slide 128</vt:lpstr>
      <vt:lpstr>Slide 129</vt:lpstr>
      <vt:lpstr>Slide 130</vt:lpstr>
      <vt:lpstr>Slide 131</vt:lpstr>
      <vt:lpstr>Slide 132</vt:lpstr>
      <vt:lpstr>Slide 133</vt:lpstr>
      <vt:lpstr>Slide 134</vt:lpstr>
      <vt:lpstr>Slide 135</vt:lpstr>
      <vt:lpstr>Slide 136</vt:lpstr>
      <vt:lpstr>Slide 137</vt:lpstr>
      <vt:lpstr>Slide 138</vt:lpstr>
      <vt:lpstr>Slide 139</vt:lpstr>
      <vt:lpstr>Slide 140</vt:lpstr>
      <vt:lpstr>Slide 141</vt:lpstr>
      <vt:lpstr>Method of Moments</vt:lpstr>
      <vt:lpstr>Slide 143</vt:lpstr>
      <vt:lpstr>Slide 144</vt:lpstr>
      <vt:lpstr>Slide 145</vt:lpstr>
      <vt:lpstr>Slide 146</vt:lpstr>
      <vt:lpstr>Slide 147</vt:lpstr>
      <vt:lpstr>Slide 148</vt:lpstr>
      <vt:lpstr>Slide 149</vt:lpstr>
      <vt:lpstr>Bayesian Estimator</vt:lpstr>
      <vt:lpstr>Slide 151</vt:lpstr>
      <vt:lpstr>Slide 152</vt:lpstr>
      <vt:lpstr>Slide 153</vt:lpstr>
      <vt:lpstr>Slide 154</vt:lpstr>
      <vt:lpstr>Slide 155</vt:lpstr>
      <vt:lpstr>Slide 156</vt:lpstr>
      <vt:lpstr>Slide 157</vt:lpstr>
      <vt:lpstr>Slide 158</vt:lpstr>
      <vt:lpstr>Slide 159</vt:lpstr>
      <vt:lpstr>Slide 160</vt:lpstr>
      <vt:lpstr>Slide 161</vt:lpstr>
      <vt:lpstr>Slide 162</vt:lpstr>
      <vt:lpstr>Slide 163</vt:lpstr>
      <vt:lpstr>Slide 164</vt:lpstr>
      <vt:lpstr>Slide 165</vt:lpstr>
      <vt:lpstr>Slide 166</vt:lpstr>
      <vt:lpstr>Slide 167</vt:lpstr>
      <vt:lpstr>Slide 168</vt:lpstr>
      <vt:lpstr>Slide 169</vt:lpstr>
      <vt:lpstr>Slide 170</vt:lpstr>
      <vt:lpstr>Slide 171</vt:lpstr>
      <vt:lpstr>Slide 172</vt:lpstr>
      <vt:lpstr>Slide 173</vt:lpstr>
      <vt:lpstr>Slide 174</vt:lpstr>
      <vt:lpstr>Slide 175</vt:lpstr>
      <vt:lpstr>Slide 176</vt:lpstr>
      <vt:lpstr>Slide 177</vt:lpstr>
      <vt:lpstr>Slide 178</vt:lpstr>
      <vt:lpstr>Slide 179</vt:lpstr>
      <vt:lpstr>Slide 180</vt:lpstr>
      <vt:lpstr>Sufficient Statistics</vt:lpstr>
      <vt:lpstr>Slide 182</vt:lpstr>
      <vt:lpstr>Slide 183</vt:lpstr>
      <vt:lpstr>Slide 184</vt:lpstr>
      <vt:lpstr>Slide 185</vt:lpstr>
      <vt:lpstr>Slide 186</vt:lpstr>
      <vt:lpstr>Slide 187</vt:lpstr>
      <vt:lpstr>Slide 188</vt:lpstr>
      <vt:lpstr>Slide 189</vt:lpstr>
      <vt:lpstr>Slide 190</vt:lpstr>
      <vt:lpstr>Slide 191</vt:lpstr>
      <vt:lpstr>Slide 192</vt:lpstr>
      <vt:lpstr>Slide 193</vt:lpstr>
      <vt:lpstr>Characteristic Function</vt:lpstr>
      <vt:lpstr>Slide 195</vt:lpstr>
      <vt:lpstr>Slide 196</vt:lpstr>
      <vt:lpstr>Slide 197</vt:lpstr>
      <vt:lpstr>Slide 198</vt:lpstr>
      <vt:lpstr>Slide 199</vt:lpstr>
      <vt:lpstr>Slide 200</vt:lpstr>
      <vt:lpstr>Slide 201</vt:lpstr>
      <vt:lpstr>Slide 202</vt:lpstr>
      <vt:lpstr>Slide 203</vt:lpstr>
      <vt:lpstr>Slide 204</vt:lpstr>
      <vt:lpstr>Slide 205</vt:lpstr>
      <vt:lpstr>Slide 206</vt:lpstr>
      <vt:lpstr>Slide 207</vt:lpstr>
      <vt:lpstr>Slide 208</vt:lpstr>
      <vt:lpstr>Slide 209</vt:lpstr>
      <vt:lpstr>Slide 210</vt:lpstr>
      <vt:lpstr>Slide 211</vt:lpstr>
      <vt:lpstr>Slide 212</vt:lpstr>
      <vt:lpstr>Slide 213</vt:lpstr>
      <vt:lpstr>Slide 214</vt:lpstr>
      <vt:lpstr>Slide 215</vt:lpstr>
      <vt:lpstr>Branching Process</vt:lpstr>
      <vt:lpstr>Slide 217</vt:lpstr>
      <vt:lpstr>Slide 218</vt:lpstr>
      <vt:lpstr>Slide 219</vt:lpstr>
      <vt:lpstr>Markov Chain</vt:lpstr>
      <vt:lpstr>Slide 221</vt:lpstr>
      <vt:lpstr>Slide 222</vt:lpstr>
      <vt:lpstr>Slide 223</vt:lpstr>
      <vt:lpstr>Slide 224</vt:lpstr>
      <vt:lpstr>Slide 225</vt:lpstr>
      <vt:lpstr>Slide 226</vt:lpstr>
      <vt:lpstr>Slide 227</vt:lpstr>
      <vt:lpstr>Slide 228</vt:lpstr>
      <vt:lpstr>Markov Chain and Monte Carlo</vt:lpstr>
      <vt:lpstr>Slide 230</vt:lpstr>
      <vt:lpstr>Slide 231</vt:lpstr>
      <vt:lpstr>Slide 232</vt:lpstr>
      <vt:lpstr>Gradient Descent</vt:lpstr>
      <vt:lpstr>Slide 234</vt:lpstr>
      <vt:lpstr>Slide 235</vt:lpstr>
      <vt:lpstr>Slide 236</vt:lpstr>
      <vt:lpstr>Slide 237</vt:lpstr>
      <vt:lpstr>Slide 238</vt:lpstr>
      <vt:lpstr>Slide 239</vt:lpstr>
      <vt:lpstr>Slide 240</vt:lpstr>
      <vt:lpstr>Slide 241</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ambra</dc:creator>
  <cp:lastModifiedBy>ambra</cp:lastModifiedBy>
  <cp:revision>727</cp:revision>
  <dcterms:created xsi:type="dcterms:W3CDTF">2019-08-09T10:36:25Z</dcterms:created>
  <dcterms:modified xsi:type="dcterms:W3CDTF">2021-01-16T16:51:20Z</dcterms:modified>
</cp:coreProperties>
</file>